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265" r:id="rId3"/>
    <p:sldId id="313" r:id="rId4"/>
    <p:sldId id="257" r:id="rId5"/>
    <p:sldId id="266" r:id="rId6"/>
    <p:sldId id="282" r:id="rId7"/>
    <p:sldId id="272" r:id="rId8"/>
    <p:sldId id="275" r:id="rId9"/>
    <p:sldId id="267" r:id="rId10"/>
    <p:sldId id="276" r:id="rId11"/>
    <p:sldId id="268" r:id="rId12"/>
    <p:sldId id="270" r:id="rId13"/>
    <p:sldId id="280" r:id="rId14"/>
    <p:sldId id="269" r:id="rId15"/>
    <p:sldId id="279" r:id="rId16"/>
    <p:sldId id="281" r:id="rId17"/>
    <p:sldId id="277" r:id="rId18"/>
    <p:sldId id="278" r:id="rId19"/>
    <p:sldId id="271" r:id="rId20"/>
    <p:sldId id="273" r:id="rId21"/>
    <p:sldId id="290" r:id="rId22"/>
    <p:sldId id="283" r:id="rId23"/>
    <p:sldId id="285" r:id="rId24"/>
    <p:sldId id="274" r:id="rId25"/>
    <p:sldId id="286" r:id="rId26"/>
    <p:sldId id="287" r:id="rId27"/>
    <p:sldId id="288" r:id="rId28"/>
    <p:sldId id="261" r:id="rId29"/>
    <p:sldId id="305" r:id="rId30"/>
    <p:sldId id="306" r:id="rId31"/>
    <p:sldId id="289" r:id="rId32"/>
    <p:sldId id="291" r:id="rId33"/>
    <p:sldId id="292" r:id="rId34"/>
    <p:sldId id="263" r:id="rId35"/>
    <p:sldId id="259" r:id="rId36"/>
    <p:sldId id="312" r:id="rId37"/>
    <p:sldId id="293" r:id="rId38"/>
    <p:sldId id="294" r:id="rId39"/>
    <p:sldId id="296" r:id="rId40"/>
    <p:sldId id="297" r:id="rId41"/>
    <p:sldId id="298" r:id="rId42"/>
    <p:sldId id="307" r:id="rId43"/>
    <p:sldId id="299" r:id="rId44"/>
    <p:sldId id="311" r:id="rId45"/>
    <p:sldId id="295" r:id="rId46"/>
    <p:sldId id="301" r:id="rId47"/>
    <p:sldId id="302" r:id="rId48"/>
    <p:sldId id="303" r:id="rId49"/>
    <p:sldId id="284" r:id="rId50"/>
    <p:sldId id="304" r:id="rId51"/>
    <p:sldId id="300" r:id="rId52"/>
    <p:sldId id="308" r:id="rId53"/>
    <p:sldId id="309" r:id="rId54"/>
    <p:sldId id="310" r:id="rId55"/>
    <p:sldId id="264" r:id="rId56"/>
  </p:sldIdLst>
  <p:sldSz cx="6858000" cy="9907588"/>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142"/>
    <p:restoredTop sz="94558"/>
  </p:normalViewPr>
  <p:slideViewPr>
    <p:cSldViewPr snapToGrid="0" snapToObjects="1">
      <p:cViewPr>
        <p:scale>
          <a:sx n="101" d="100"/>
          <a:sy n="101" d="100"/>
        </p:scale>
        <p:origin x="129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0235CC-7948-D04B-BCA2-32DD8F883AB2}" type="datetimeFigureOut">
              <a:rPr kumimoji="1" lang="ja-JP" altLang="en-US" smtClean="0"/>
              <a:t>2020/4/5</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CE9487-9654-3549-B0EF-0D02F6EE0DF5}" type="slidenum">
              <a:rPr kumimoji="1" lang="ja-JP" altLang="en-US" smtClean="0"/>
              <a:t>‹#›</a:t>
            </a:fld>
            <a:endParaRPr kumimoji="1" lang="ja-JP" altLang="en-US"/>
          </a:p>
        </p:txBody>
      </p:sp>
    </p:spTree>
    <p:extLst>
      <p:ext uri="{BB962C8B-B14F-4D97-AF65-F5344CB8AC3E}">
        <p14:creationId xmlns:p14="http://schemas.microsoft.com/office/powerpoint/2010/main" val="48775356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2</a:t>
            </a:fld>
            <a:endParaRPr kumimoji="1" lang="ja-JP" altLang="en-US"/>
          </a:p>
        </p:txBody>
      </p:sp>
    </p:spTree>
    <p:extLst>
      <p:ext uri="{BB962C8B-B14F-4D97-AF65-F5344CB8AC3E}">
        <p14:creationId xmlns:p14="http://schemas.microsoft.com/office/powerpoint/2010/main" val="1730337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3</a:t>
            </a:fld>
            <a:endParaRPr kumimoji="1" lang="ja-JP" altLang="en-US"/>
          </a:p>
        </p:txBody>
      </p:sp>
    </p:spTree>
    <p:extLst>
      <p:ext uri="{BB962C8B-B14F-4D97-AF65-F5344CB8AC3E}">
        <p14:creationId xmlns:p14="http://schemas.microsoft.com/office/powerpoint/2010/main" val="1594396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4</a:t>
            </a:fld>
            <a:endParaRPr kumimoji="1" lang="ja-JP" altLang="en-US"/>
          </a:p>
        </p:txBody>
      </p:sp>
    </p:spTree>
    <p:extLst>
      <p:ext uri="{BB962C8B-B14F-4D97-AF65-F5344CB8AC3E}">
        <p14:creationId xmlns:p14="http://schemas.microsoft.com/office/powerpoint/2010/main" val="91639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34</a:t>
            </a:fld>
            <a:endParaRPr kumimoji="1" lang="ja-JP" altLang="en-US"/>
          </a:p>
        </p:txBody>
      </p:sp>
    </p:spTree>
    <p:extLst>
      <p:ext uri="{BB962C8B-B14F-4D97-AF65-F5344CB8AC3E}">
        <p14:creationId xmlns:p14="http://schemas.microsoft.com/office/powerpoint/2010/main" val="769110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35</a:t>
            </a:fld>
            <a:endParaRPr kumimoji="1" lang="ja-JP" altLang="en-US"/>
          </a:p>
        </p:txBody>
      </p:sp>
    </p:spTree>
    <p:extLst>
      <p:ext uri="{BB962C8B-B14F-4D97-AF65-F5344CB8AC3E}">
        <p14:creationId xmlns:p14="http://schemas.microsoft.com/office/powerpoint/2010/main" val="3900559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36</a:t>
            </a:fld>
            <a:endParaRPr kumimoji="1" lang="ja-JP" altLang="en-US"/>
          </a:p>
        </p:txBody>
      </p:sp>
    </p:spTree>
    <p:extLst>
      <p:ext uri="{BB962C8B-B14F-4D97-AF65-F5344CB8AC3E}">
        <p14:creationId xmlns:p14="http://schemas.microsoft.com/office/powerpoint/2010/main" val="2375822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55</a:t>
            </a:fld>
            <a:endParaRPr kumimoji="1" lang="ja-JP" altLang="en-US"/>
          </a:p>
        </p:txBody>
      </p:sp>
    </p:spTree>
    <p:extLst>
      <p:ext uri="{BB962C8B-B14F-4D97-AF65-F5344CB8AC3E}">
        <p14:creationId xmlns:p14="http://schemas.microsoft.com/office/powerpoint/2010/main" val="3039166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DFC3D9-E961-AF44-B310-FF5010E2B434}"/>
              </a:ext>
            </a:extLst>
          </p:cNvPr>
          <p:cNvSpPr>
            <a:spLocks noGrp="1"/>
          </p:cNvSpPr>
          <p:nvPr>
            <p:ph type="ctrTitle"/>
          </p:nvPr>
        </p:nvSpPr>
        <p:spPr>
          <a:xfrm>
            <a:off x="857250" y="1621451"/>
            <a:ext cx="5143500" cy="3449308"/>
          </a:xfrm>
        </p:spPr>
        <p:txBody>
          <a:bodyPr anchor="b"/>
          <a:lstStyle>
            <a:lvl1pPr algn="ctr">
              <a:defRPr sz="3375"/>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CDB1F6A-40C6-1F41-A780-91B648B7425C}"/>
              </a:ext>
            </a:extLst>
          </p:cNvPr>
          <p:cNvSpPr>
            <a:spLocks noGrp="1"/>
          </p:cNvSpPr>
          <p:nvPr>
            <p:ph type="subTitle" idx="1"/>
          </p:nvPr>
        </p:nvSpPr>
        <p:spPr>
          <a:xfrm>
            <a:off x="857250" y="5203778"/>
            <a:ext cx="5143500" cy="2392040"/>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8F9C99C-B3CE-7841-B132-3251EA4A88DE}"/>
              </a:ext>
            </a:extLst>
          </p:cNvPr>
          <p:cNvSpPr>
            <a:spLocks noGrp="1"/>
          </p:cNvSpPr>
          <p:nvPr>
            <p:ph type="dt" sz="half" idx="10"/>
          </p:nvPr>
        </p:nvSpPr>
        <p:spPr/>
        <p:txBody>
          <a:bodyPr/>
          <a:lstStyle/>
          <a:p>
            <a:fld id="{13085108-B9F3-A54B-87DC-646C094B53F9}" type="datetime1">
              <a:rPr kumimoji="1" lang="ja-JP" altLang="en-US" smtClean="0"/>
              <a:t>2020/4/5</a:t>
            </a:fld>
            <a:endParaRPr kumimoji="1" lang="ja-JP" altLang="en-US"/>
          </a:p>
        </p:txBody>
      </p:sp>
      <p:sp>
        <p:nvSpPr>
          <p:cNvPr id="5" name="フッター プレースホルダー 4">
            <a:extLst>
              <a:ext uri="{FF2B5EF4-FFF2-40B4-BE49-F238E27FC236}">
                <a16:creationId xmlns:a16="http://schemas.microsoft.com/office/drawing/2014/main" id="{ED7C48A2-6C31-4842-9D84-7D5EA9F24A4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9E62089-F69B-8445-ACD8-DA6AFE171408}"/>
              </a:ext>
            </a:extLst>
          </p:cNvPr>
          <p:cNvSpPr>
            <a:spLocks noGrp="1"/>
          </p:cNvSpPr>
          <p:nvPr>
            <p:ph type="sldNum" sz="quarter" idx="12"/>
          </p:nvPr>
        </p:nvSpPr>
        <p:spPr/>
        <p:txBody>
          <a:bodyPr/>
          <a:lstStyle>
            <a:lvl1pPr>
              <a:defRPr sz="1400" b="1"/>
            </a:lvl1pPr>
          </a:lstStyle>
          <a:p>
            <a:r>
              <a:rPr lang="en-US" altLang="ja-JP" dirty="0"/>
              <a:t>-</a:t>
            </a:r>
            <a:fld id="{D26F39CE-828E-974C-A2DD-8D56C23B278A}" type="slidenum">
              <a:rPr lang="ja-JP" altLang="en-US" smtClean="0"/>
              <a:pPr/>
              <a:t>‹#›</a:t>
            </a:fld>
            <a:r>
              <a:rPr lang="en-US" altLang="ja-JP" dirty="0"/>
              <a:t>-</a:t>
            </a:r>
            <a:endParaRPr lang="ja-JP" altLang="en-US"/>
          </a:p>
        </p:txBody>
      </p:sp>
    </p:spTree>
    <p:extLst>
      <p:ext uri="{BB962C8B-B14F-4D97-AF65-F5344CB8AC3E}">
        <p14:creationId xmlns:p14="http://schemas.microsoft.com/office/powerpoint/2010/main" val="478427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7C1D97-38B8-E94E-8F67-FE23DAA68CE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DE0D7E7-B166-4545-A030-C22E76DD907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2805824-2033-CD4F-A7AB-27E75BF5ADE6}"/>
              </a:ext>
            </a:extLst>
          </p:cNvPr>
          <p:cNvSpPr>
            <a:spLocks noGrp="1"/>
          </p:cNvSpPr>
          <p:nvPr>
            <p:ph type="dt" sz="half" idx="10"/>
          </p:nvPr>
        </p:nvSpPr>
        <p:spPr/>
        <p:txBody>
          <a:bodyPr/>
          <a:lstStyle/>
          <a:p>
            <a:fld id="{21E4F5EE-DC65-E343-B814-30EE63A18873}" type="datetime1">
              <a:rPr kumimoji="1" lang="ja-JP" altLang="en-US" smtClean="0"/>
              <a:t>2020/4/5</a:t>
            </a:fld>
            <a:endParaRPr kumimoji="1" lang="ja-JP" altLang="en-US"/>
          </a:p>
        </p:txBody>
      </p:sp>
      <p:sp>
        <p:nvSpPr>
          <p:cNvPr id="5" name="フッター プレースホルダー 4">
            <a:extLst>
              <a:ext uri="{FF2B5EF4-FFF2-40B4-BE49-F238E27FC236}">
                <a16:creationId xmlns:a16="http://schemas.microsoft.com/office/drawing/2014/main" id="{2DA8A2F5-754A-224D-9824-ABAE9E3ACB2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31638FB-8108-314A-A338-82A6178F9C24}"/>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513646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96DC2FC-43E7-404B-965D-2529FE0CB5A1}"/>
              </a:ext>
            </a:extLst>
          </p:cNvPr>
          <p:cNvSpPr>
            <a:spLocks noGrp="1"/>
          </p:cNvSpPr>
          <p:nvPr>
            <p:ph type="title" orient="vert"/>
          </p:nvPr>
        </p:nvSpPr>
        <p:spPr>
          <a:xfrm>
            <a:off x="4907756" y="527487"/>
            <a:ext cx="1478756" cy="8396223"/>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51D94A6-10E9-A346-9945-315BEE4BB6F2}"/>
              </a:ext>
            </a:extLst>
          </p:cNvPr>
          <p:cNvSpPr>
            <a:spLocks noGrp="1"/>
          </p:cNvSpPr>
          <p:nvPr>
            <p:ph type="body" orient="vert" idx="1"/>
          </p:nvPr>
        </p:nvSpPr>
        <p:spPr>
          <a:xfrm>
            <a:off x="471487" y="527487"/>
            <a:ext cx="4350544" cy="8396223"/>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7AB458-0CE9-984A-BB00-97FE73C54B2C}"/>
              </a:ext>
            </a:extLst>
          </p:cNvPr>
          <p:cNvSpPr>
            <a:spLocks noGrp="1"/>
          </p:cNvSpPr>
          <p:nvPr>
            <p:ph type="dt" sz="half" idx="10"/>
          </p:nvPr>
        </p:nvSpPr>
        <p:spPr/>
        <p:txBody>
          <a:bodyPr/>
          <a:lstStyle/>
          <a:p>
            <a:fld id="{436453A5-2F8D-2C47-9043-C951D76C9CED}" type="datetime1">
              <a:rPr kumimoji="1" lang="ja-JP" altLang="en-US" smtClean="0"/>
              <a:t>2020/4/5</a:t>
            </a:fld>
            <a:endParaRPr kumimoji="1" lang="ja-JP" altLang="en-US"/>
          </a:p>
        </p:txBody>
      </p:sp>
      <p:sp>
        <p:nvSpPr>
          <p:cNvPr id="5" name="フッター プレースホルダー 4">
            <a:extLst>
              <a:ext uri="{FF2B5EF4-FFF2-40B4-BE49-F238E27FC236}">
                <a16:creationId xmlns:a16="http://schemas.microsoft.com/office/drawing/2014/main" id="{AA725491-8B92-8B4F-87C5-2698C3D8D6B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0290D2-8B1C-8246-AB97-0BA6101BD604}"/>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521903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21D655-B15A-C248-AE81-DF9E430C78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97179B6-92C4-8C42-9AEE-79441B80104E}"/>
              </a:ext>
            </a:extLst>
          </p:cNvPr>
          <p:cNvSpPr>
            <a:spLocks noGrp="1"/>
          </p:cNvSpPr>
          <p:nvPr>
            <p:ph idx="1"/>
          </p:nvPr>
        </p:nvSpPr>
        <p:spPr/>
        <p:txBody>
          <a:bodyPr lIns="90000">
            <a:noAutofit/>
          </a:bodyPr>
          <a:lstStyle>
            <a:lvl1pPr marL="0" indent="0">
              <a:buFontTx/>
              <a:buNone/>
              <a:defRPr>
                <a:latin typeface="+mn-ea"/>
                <a:ea typeface="+mn-ea"/>
              </a:defRPr>
            </a:lvl1pPr>
            <a:lvl2pPr marL="257175" indent="0">
              <a:buFontTx/>
              <a:buNone/>
              <a:defRPr>
                <a:latin typeface="+mn-ea"/>
                <a:ea typeface="+mn-ea"/>
              </a:defRPr>
            </a:lvl2pPr>
            <a:lvl3pPr marL="514350" indent="0">
              <a:buFontTx/>
              <a:buNone/>
              <a:defRPr>
                <a:latin typeface="+mn-ea"/>
                <a:ea typeface="+mn-ea"/>
              </a:defRPr>
            </a:lvl3pPr>
            <a:lvl4pPr marL="771525" indent="0">
              <a:buFontTx/>
              <a:buNone/>
              <a:defRPr>
                <a:latin typeface="+mn-ea"/>
                <a:ea typeface="+mn-ea"/>
              </a:defRPr>
            </a:lvl4pPr>
            <a:lvl5pPr marL="1028700" indent="0">
              <a:buFontTx/>
              <a:buNone/>
              <a:defRPr>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039E023-4B6D-3A42-A060-929B77A88B6F}"/>
              </a:ext>
            </a:extLst>
          </p:cNvPr>
          <p:cNvSpPr>
            <a:spLocks noGrp="1"/>
          </p:cNvSpPr>
          <p:nvPr>
            <p:ph type="dt" sz="half" idx="10"/>
          </p:nvPr>
        </p:nvSpPr>
        <p:spPr/>
        <p:txBody>
          <a:bodyPr/>
          <a:lstStyle/>
          <a:p>
            <a:fld id="{316AEC4A-302D-C947-A068-5EE1307040A6}" type="datetime1">
              <a:rPr kumimoji="1" lang="ja-JP" altLang="en-US" smtClean="0"/>
              <a:t>2020/4/5</a:t>
            </a:fld>
            <a:endParaRPr kumimoji="1" lang="ja-JP" altLang="en-US"/>
          </a:p>
        </p:txBody>
      </p:sp>
      <p:sp>
        <p:nvSpPr>
          <p:cNvPr id="5" name="フッター プレースホルダー 4">
            <a:extLst>
              <a:ext uri="{FF2B5EF4-FFF2-40B4-BE49-F238E27FC236}">
                <a16:creationId xmlns:a16="http://schemas.microsoft.com/office/drawing/2014/main" id="{7009CDD1-0912-0945-BE54-81BBBA15082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056D7F2-7804-8844-81BA-16FC67202676}"/>
              </a:ext>
            </a:extLst>
          </p:cNvPr>
          <p:cNvSpPr>
            <a:spLocks noGrp="1"/>
          </p:cNvSpPr>
          <p:nvPr>
            <p:ph type="sldNum" sz="quarter" idx="12"/>
          </p:nvPr>
        </p:nvSpPr>
        <p:spPr/>
        <p:txBody>
          <a:bodyPr/>
          <a:lstStyle>
            <a:lvl1pPr>
              <a:defRPr sz="1400"/>
            </a:lvl1pPr>
          </a:lstStyle>
          <a:p>
            <a:r>
              <a:rPr lang="en-US" altLang="ja-JP" dirty="0"/>
              <a:t>-</a:t>
            </a:r>
            <a:fld id="{D26F39CE-828E-974C-A2DD-8D56C23B278A}" type="slidenum">
              <a:rPr lang="ja-JP" altLang="en-US" smtClean="0"/>
              <a:pPr/>
              <a:t>‹#›</a:t>
            </a:fld>
            <a:r>
              <a:rPr lang="en-US" altLang="ja-JP" dirty="0"/>
              <a:t>-</a:t>
            </a:r>
            <a:endParaRPr lang="ja-JP" altLang="en-US"/>
          </a:p>
        </p:txBody>
      </p:sp>
    </p:spTree>
    <p:extLst>
      <p:ext uri="{BB962C8B-B14F-4D97-AF65-F5344CB8AC3E}">
        <p14:creationId xmlns:p14="http://schemas.microsoft.com/office/powerpoint/2010/main" val="2320087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0964BA-18B6-D348-A260-75D71B66E4D9}"/>
              </a:ext>
            </a:extLst>
          </p:cNvPr>
          <p:cNvSpPr>
            <a:spLocks noGrp="1"/>
          </p:cNvSpPr>
          <p:nvPr>
            <p:ph type="title"/>
          </p:nvPr>
        </p:nvSpPr>
        <p:spPr>
          <a:xfrm>
            <a:off x="467916" y="2470018"/>
            <a:ext cx="5915025" cy="4121281"/>
          </a:xfrm>
        </p:spPr>
        <p:txBody>
          <a:bodyPr anchor="b"/>
          <a:lstStyle>
            <a:lvl1pPr>
              <a:defRPr sz="3375"/>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AD557-E9C9-5A46-AE79-1ED838264A65}"/>
              </a:ext>
            </a:extLst>
          </p:cNvPr>
          <p:cNvSpPr>
            <a:spLocks noGrp="1"/>
          </p:cNvSpPr>
          <p:nvPr>
            <p:ph type="body" idx="1"/>
          </p:nvPr>
        </p:nvSpPr>
        <p:spPr>
          <a:xfrm>
            <a:off x="467916" y="6630288"/>
            <a:ext cx="5915025" cy="2167284"/>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D445254-1760-5744-B5A4-4FF7D16F66BB}"/>
              </a:ext>
            </a:extLst>
          </p:cNvPr>
          <p:cNvSpPr>
            <a:spLocks noGrp="1"/>
          </p:cNvSpPr>
          <p:nvPr>
            <p:ph type="dt" sz="half" idx="10"/>
          </p:nvPr>
        </p:nvSpPr>
        <p:spPr/>
        <p:txBody>
          <a:bodyPr/>
          <a:lstStyle/>
          <a:p>
            <a:fld id="{0231EAF9-F997-B04A-95E1-67B28D1A0663}" type="datetime1">
              <a:rPr kumimoji="1" lang="ja-JP" altLang="en-US" smtClean="0"/>
              <a:t>2020/4/5</a:t>
            </a:fld>
            <a:endParaRPr kumimoji="1" lang="ja-JP" altLang="en-US"/>
          </a:p>
        </p:txBody>
      </p:sp>
      <p:sp>
        <p:nvSpPr>
          <p:cNvPr id="5" name="フッター プレースホルダー 4">
            <a:extLst>
              <a:ext uri="{FF2B5EF4-FFF2-40B4-BE49-F238E27FC236}">
                <a16:creationId xmlns:a16="http://schemas.microsoft.com/office/drawing/2014/main" id="{47E1A83D-A22D-5240-BECC-7B77406AFD1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1F05AD-8B3B-7440-BE5D-939BB8543B71}"/>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379807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73FA9A-B5C4-C14F-B097-744F7A147D6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DB3DCF5-F870-CA4E-8558-8C2908602C62}"/>
              </a:ext>
            </a:extLst>
          </p:cNvPr>
          <p:cNvSpPr>
            <a:spLocks noGrp="1"/>
          </p:cNvSpPr>
          <p:nvPr>
            <p:ph sz="half" idx="1"/>
          </p:nvPr>
        </p:nvSpPr>
        <p:spPr>
          <a:xfrm>
            <a:off x="471488" y="2637436"/>
            <a:ext cx="2914650" cy="628627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33A1BEC-EC40-B24B-8441-1A56A9756EE2}"/>
              </a:ext>
            </a:extLst>
          </p:cNvPr>
          <p:cNvSpPr>
            <a:spLocks noGrp="1"/>
          </p:cNvSpPr>
          <p:nvPr>
            <p:ph sz="half" idx="2"/>
          </p:nvPr>
        </p:nvSpPr>
        <p:spPr>
          <a:xfrm>
            <a:off x="3471863" y="2637436"/>
            <a:ext cx="2914650" cy="628627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FE084FE-1AFD-6346-A5E4-90B6F63B8993}"/>
              </a:ext>
            </a:extLst>
          </p:cNvPr>
          <p:cNvSpPr>
            <a:spLocks noGrp="1"/>
          </p:cNvSpPr>
          <p:nvPr>
            <p:ph type="dt" sz="half" idx="10"/>
          </p:nvPr>
        </p:nvSpPr>
        <p:spPr/>
        <p:txBody>
          <a:bodyPr/>
          <a:lstStyle/>
          <a:p>
            <a:fld id="{CDB2B41E-7342-F745-9E32-DAE332AEBF50}" type="datetime1">
              <a:rPr kumimoji="1" lang="ja-JP" altLang="en-US" smtClean="0"/>
              <a:t>2020/4/5</a:t>
            </a:fld>
            <a:endParaRPr kumimoji="1" lang="ja-JP" altLang="en-US"/>
          </a:p>
        </p:txBody>
      </p:sp>
      <p:sp>
        <p:nvSpPr>
          <p:cNvPr id="6" name="フッター プレースホルダー 5">
            <a:extLst>
              <a:ext uri="{FF2B5EF4-FFF2-40B4-BE49-F238E27FC236}">
                <a16:creationId xmlns:a16="http://schemas.microsoft.com/office/drawing/2014/main" id="{C49DEFCF-6BD1-2D41-BB31-B8727C6E3E6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628BDEA-9646-234F-8969-8128ECB54B27}"/>
              </a:ext>
            </a:extLst>
          </p:cNvPr>
          <p:cNvSpPr>
            <a:spLocks noGrp="1"/>
          </p:cNvSpPr>
          <p:nvPr>
            <p:ph type="sldNum" sz="quarter" idx="12"/>
          </p:nvPr>
        </p:nvSpPr>
        <p:spPr/>
        <p:txBody>
          <a:bodyPr/>
          <a:lstStyle>
            <a:lvl1pPr>
              <a:defRPr sz="1400"/>
            </a:lvl1pPr>
          </a:lstStyle>
          <a:p>
            <a:r>
              <a:rPr lang="en-US" altLang="ja-JP" dirty="0"/>
              <a:t>-</a:t>
            </a:r>
            <a:fld id="{D26F39CE-828E-974C-A2DD-8D56C23B278A}" type="slidenum">
              <a:rPr lang="ja-JP" altLang="en-US" smtClean="0"/>
              <a:pPr/>
              <a:t>‹#›</a:t>
            </a:fld>
            <a:r>
              <a:rPr lang="en-US" altLang="ja-JP" dirty="0"/>
              <a:t>-</a:t>
            </a:r>
            <a:endParaRPr lang="ja-JP" altLang="en-US"/>
          </a:p>
        </p:txBody>
      </p:sp>
    </p:spTree>
    <p:extLst>
      <p:ext uri="{BB962C8B-B14F-4D97-AF65-F5344CB8AC3E}">
        <p14:creationId xmlns:p14="http://schemas.microsoft.com/office/powerpoint/2010/main" val="892273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5C06D2-DD60-F34B-9D9A-04718F7882D5}"/>
              </a:ext>
            </a:extLst>
          </p:cNvPr>
          <p:cNvSpPr>
            <a:spLocks noGrp="1"/>
          </p:cNvSpPr>
          <p:nvPr>
            <p:ph type="title"/>
          </p:nvPr>
        </p:nvSpPr>
        <p:spPr>
          <a:xfrm>
            <a:off x="472381" y="527488"/>
            <a:ext cx="5915025" cy="1915009"/>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7379CA-E4B6-F849-9B70-33A7A055D5FF}"/>
              </a:ext>
            </a:extLst>
          </p:cNvPr>
          <p:cNvSpPr>
            <a:spLocks noGrp="1"/>
          </p:cNvSpPr>
          <p:nvPr>
            <p:ph type="body" idx="1"/>
          </p:nvPr>
        </p:nvSpPr>
        <p:spPr>
          <a:xfrm>
            <a:off x="472381" y="2428736"/>
            <a:ext cx="2901255" cy="1190286"/>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97B36478-B76E-0B43-AD48-BB7C34D632DD}"/>
              </a:ext>
            </a:extLst>
          </p:cNvPr>
          <p:cNvSpPr>
            <a:spLocks noGrp="1"/>
          </p:cNvSpPr>
          <p:nvPr>
            <p:ph sz="half" idx="2"/>
          </p:nvPr>
        </p:nvSpPr>
        <p:spPr>
          <a:xfrm>
            <a:off x="472381" y="3619022"/>
            <a:ext cx="2901255" cy="532303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9DC50F9-3E24-DC46-9524-22E338B63874}"/>
              </a:ext>
            </a:extLst>
          </p:cNvPr>
          <p:cNvSpPr>
            <a:spLocks noGrp="1"/>
          </p:cNvSpPr>
          <p:nvPr>
            <p:ph type="body" sz="quarter" idx="3"/>
          </p:nvPr>
        </p:nvSpPr>
        <p:spPr>
          <a:xfrm>
            <a:off x="3471863" y="2428736"/>
            <a:ext cx="2915543" cy="1190286"/>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885A214-CA3B-E241-906C-A6E552B9B682}"/>
              </a:ext>
            </a:extLst>
          </p:cNvPr>
          <p:cNvSpPr>
            <a:spLocks noGrp="1"/>
          </p:cNvSpPr>
          <p:nvPr>
            <p:ph sz="quarter" idx="4"/>
          </p:nvPr>
        </p:nvSpPr>
        <p:spPr>
          <a:xfrm>
            <a:off x="3471863" y="3619022"/>
            <a:ext cx="2915543" cy="532303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F7A2D1A-C627-AC46-B5E3-420E75DA56C0}"/>
              </a:ext>
            </a:extLst>
          </p:cNvPr>
          <p:cNvSpPr>
            <a:spLocks noGrp="1"/>
          </p:cNvSpPr>
          <p:nvPr>
            <p:ph type="dt" sz="half" idx="10"/>
          </p:nvPr>
        </p:nvSpPr>
        <p:spPr/>
        <p:txBody>
          <a:bodyPr/>
          <a:lstStyle/>
          <a:p>
            <a:fld id="{F5094E99-6A7A-5846-8E9F-3D769189DA34}" type="datetime1">
              <a:rPr kumimoji="1" lang="ja-JP" altLang="en-US" smtClean="0"/>
              <a:t>2020/4/5</a:t>
            </a:fld>
            <a:endParaRPr kumimoji="1" lang="ja-JP" altLang="en-US"/>
          </a:p>
        </p:txBody>
      </p:sp>
      <p:sp>
        <p:nvSpPr>
          <p:cNvPr id="8" name="フッター プレースホルダー 7">
            <a:extLst>
              <a:ext uri="{FF2B5EF4-FFF2-40B4-BE49-F238E27FC236}">
                <a16:creationId xmlns:a16="http://schemas.microsoft.com/office/drawing/2014/main" id="{C17DB9B7-07B3-DF44-BAA7-2CB5F0BF44E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BFB86DE-E51D-8247-B30B-B92828C7AF0F}"/>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1056272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9E1C58-EF8C-E249-BAB0-7C5FF2D8F22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7791E8A-99BC-B347-9370-8831F75F9EAC}"/>
              </a:ext>
            </a:extLst>
          </p:cNvPr>
          <p:cNvSpPr>
            <a:spLocks noGrp="1"/>
          </p:cNvSpPr>
          <p:nvPr>
            <p:ph type="dt" sz="half" idx="10"/>
          </p:nvPr>
        </p:nvSpPr>
        <p:spPr/>
        <p:txBody>
          <a:bodyPr/>
          <a:lstStyle/>
          <a:p>
            <a:fld id="{B348041A-F486-A841-8D31-6FEA2018885D}" type="datetime1">
              <a:rPr kumimoji="1" lang="ja-JP" altLang="en-US" smtClean="0"/>
              <a:t>2020/4/5</a:t>
            </a:fld>
            <a:endParaRPr kumimoji="1" lang="ja-JP" altLang="en-US"/>
          </a:p>
        </p:txBody>
      </p:sp>
      <p:sp>
        <p:nvSpPr>
          <p:cNvPr id="4" name="フッター プレースホルダー 3">
            <a:extLst>
              <a:ext uri="{FF2B5EF4-FFF2-40B4-BE49-F238E27FC236}">
                <a16:creationId xmlns:a16="http://schemas.microsoft.com/office/drawing/2014/main" id="{A450A0C9-1D2C-3541-8930-7A5EB26ADAE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412FDA0-14EB-EF41-8AD8-38E03B33AA9A}"/>
              </a:ext>
            </a:extLst>
          </p:cNvPr>
          <p:cNvSpPr>
            <a:spLocks noGrp="1"/>
          </p:cNvSpPr>
          <p:nvPr>
            <p:ph type="sldNum" sz="quarter" idx="12"/>
          </p:nvPr>
        </p:nvSpPr>
        <p:spPr/>
        <p:txBody>
          <a:bodyPr/>
          <a:lstStyle>
            <a:lvl1pPr>
              <a:defRPr sz="1400"/>
            </a:lvl1pPr>
          </a:lstStyle>
          <a:p>
            <a:r>
              <a:rPr lang="en-US" altLang="ja-JP" dirty="0"/>
              <a:t>-</a:t>
            </a:r>
            <a:fld id="{D26F39CE-828E-974C-A2DD-8D56C23B278A}" type="slidenum">
              <a:rPr lang="ja-JP" altLang="en-US" smtClean="0"/>
              <a:pPr/>
              <a:t>‹#›</a:t>
            </a:fld>
            <a:r>
              <a:rPr lang="en-US" altLang="ja-JP" dirty="0"/>
              <a:t>-</a:t>
            </a:r>
            <a:endParaRPr lang="ja-JP" altLang="en-US"/>
          </a:p>
        </p:txBody>
      </p:sp>
    </p:spTree>
    <p:extLst>
      <p:ext uri="{BB962C8B-B14F-4D97-AF65-F5344CB8AC3E}">
        <p14:creationId xmlns:p14="http://schemas.microsoft.com/office/powerpoint/2010/main" val="426310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CE9B7C8-5A20-0347-8CAA-A386626B9563}"/>
              </a:ext>
            </a:extLst>
          </p:cNvPr>
          <p:cNvSpPr>
            <a:spLocks noGrp="1"/>
          </p:cNvSpPr>
          <p:nvPr>
            <p:ph type="dt" sz="half" idx="10"/>
          </p:nvPr>
        </p:nvSpPr>
        <p:spPr/>
        <p:txBody>
          <a:bodyPr/>
          <a:lstStyle/>
          <a:p>
            <a:fld id="{FF763FEB-97F1-154D-B381-30B1303E6CEC}" type="datetime1">
              <a:rPr kumimoji="1" lang="ja-JP" altLang="en-US" smtClean="0"/>
              <a:t>2020/4/5</a:t>
            </a:fld>
            <a:endParaRPr kumimoji="1" lang="ja-JP" altLang="en-US"/>
          </a:p>
        </p:txBody>
      </p:sp>
      <p:sp>
        <p:nvSpPr>
          <p:cNvPr id="3" name="フッター プレースホルダー 2">
            <a:extLst>
              <a:ext uri="{FF2B5EF4-FFF2-40B4-BE49-F238E27FC236}">
                <a16:creationId xmlns:a16="http://schemas.microsoft.com/office/drawing/2014/main" id="{85B36162-2C08-0F4D-803E-474996C9260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2677302-70D2-C748-89C5-B37D46F84EA1}"/>
              </a:ext>
            </a:extLst>
          </p:cNvPr>
          <p:cNvSpPr>
            <a:spLocks noGrp="1"/>
          </p:cNvSpPr>
          <p:nvPr>
            <p:ph type="sldNum" sz="quarter" idx="12"/>
          </p:nvPr>
        </p:nvSpPr>
        <p:spPr/>
        <p:txBody>
          <a:bodyPr/>
          <a:lstStyle>
            <a:lvl1pPr>
              <a:defRPr sz="1400"/>
            </a:lvl1pPr>
          </a:lstStyle>
          <a:p>
            <a:r>
              <a:rPr lang="en-US" altLang="ja-JP" dirty="0"/>
              <a:t>-</a:t>
            </a:r>
            <a:fld id="{D26F39CE-828E-974C-A2DD-8D56C23B278A}" type="slidenum">
              <a:rPr lang="ja-JP" altLang="en-US" smtClean="0"/>
              <a:pPr/>
              <a:t>‹#›</a:t>
            </a:fld>
            <a:r>
              <a:rPr lang="en-US" altLang="ja-JP" dirty="0"/>
              <a:t>-</a:t>
            </a:r>
            <a:endParaRPr lang="ja-JP" altLang="en-US"/>
          </a:p>
        </p:txBody>
      </p:sp>
    </p:spTree>
    <p:extLst>
      <p:ext uri="{BB962C8B-B14F-4D97-AF65-F5344CB8AC3E}">
        <p14:creationId xmlns:p14="http://schemas.microsoft.com/office/powerpoint/2010/main" val="334900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BD844-632F-B446-8B60-F590851B0FE6}"/>
              </a:ext>
            </a:extLst>
          </p:cNvPr>
          <p:cNvSpPr>
            <a:spLocks noGrp="1"/>
          </p:cNvSpPr>
          <p:nvPr>
            <p:ph type="title"/>
          </p:nvPr>
        </p:nvSpPr>
        <p:spPr>
          <a:xfrm>
            <a:off x="472381" y="660506"/>
            <a:ext cx="2211883" cy="2311771"/>
          </a:xfrm>
        </p:spPr>
        <p:txBody>
          <a:bodyPr anchor="b"/>
          <a:lstStyle>
            <a:lvl1pPr>
              <a:defRPr sz="18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4405D86-70B4-6147-9AF4-49FAE5B1BB3A}"/>
              </a:ext>
            </a:extLst>
          </p:cNvPr>
          <p:cNvSpPr>
            <a:spLocks noGrp="1"/>
          </p:cNvSpPr>
          <p:nvPr>
            <p:ph idx="1"/>
          </p:nvPr>
        </p:nvSpPr>
        <p:spPr>
          <a:xfrm>
            <a:off x="2915543" y="1426510"/>
            <a:ext cx="3471863" cy="704080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BF11A26-088C-AD44-B4EA-BE456BD3CEEF}"/>
              </a:ext>
            </a:extLst>
          </p:cNvPr>
          <p:cNvSpPr>
            <a:spLocks noGrp="1"/>
          </p:cNvSpPr>
          <p:nvPr>
            <p:ph type="body" sz="half" idx="2"/>
          </p:nvPr>
        </p:nvSpPr>
        <p:spPr>
          <a:xfrm>
            <a:off x="472381" y="2972276"/>
            <a:ext cx="2211883" cy="5506510"/>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4269158-0516-B043-8D65-F073F17E8845}"/>
              </a:ext>
            </a:extLst>
          </p:cNvPr>
          <p:cNvSpPr>
            <a:spLocks noGrp="1"/>
          </p:cNvSpPr>
          <p:nvPr>
            <p:ph type="dt" sz="half" idx="10"/>
          </p:nvPr>
        </p:nvSpPr>
        <p:spPr/>
        <p:txBody>
          <a:bodyPr/>
          <a:lstStyle/>
          <a:p>
            <a:fld id="{C9165977-C1D8-D24E-AAB3-3497D11395E0}" type="datetime1">
              <a:rPr kumimoji="1" lang="ja-JP" altLang="en-US" smtClean="0"/>
              <a:t>2020/4/5</a:t>
            </a:fld>
            <a:endParaRPr kumimoji="1" lang="ja-JP" altLang="en-US"/>
          </a:p>
        </p:txBody>
      </p:sp>
      <p:sp>
        <p:nvSpPr>
          <p:cNvPr id="6" name="フッター プレースホルダー 5">
            <a:extLst>
              <a:ext uri="{FF2B5EF4-FFF2-40B4-BE49-F238E27FC236}">
                <a16:creationId xmlns:a16="http://schemas.microsoft.com/office/drawing/2014/main" id="{0EADCB76-3AA7-1145-AB2B-12658CC75AA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CF880E-01D9-6D4A-876D-3E2A50DE4567}"/>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387342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29129B-8115-0E4E-BAF9-B26E492B4832}"/>
              </a:ext>
            </a:extLst>
          </p:cNvPr>
          <p:cNvSpPr>
            <a:spLocks noGrp="1"/>
          </p:cNvSpPr>
          <p:nvPr>
            <p:ph type="title"/>
          </p:nvPr>
        </p:nvSpPr>
        <p:spPr>
          <a:xfrm>
            <a:off x="472381" y="660506"/>
            <a:ext cx="2211883" cy="2311771"/>
          </a:xfrm>
        </p:spPr>
        <p:txBody>
          <a:bodyPr anchor="b"/>
          <a:lstStyle>
            <a:lvl1pPr>
              <a:defRPr sz="18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AF323B8-0F23-BF45-B475-346F504004BB}"/>
              </a:ext>
            </a:extLst>
          </p:cNvPr>
          <p:cNvSpPr>
            <a:spLocks noGrp="1"/>
          </p:cNvSpPr>
          <p:nvPr>
            <p:ph type="pic" idx="1"/>
          </p:nvPr>
        </p:nvSpPr>
        <p:spPr>
          <a:xfrm>
            <a:off x="2915543" y="1426510"/>
            <a:ext cx="3471863" cy="704080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CA2CC9A0-A256-9942-9A1B-C0CE1A86BB73}"/>
              </a:ext>
            </a:extLst>
          </p:cNvPr>
          <p:cNvSpPr>
            <a:spLocks noGrp="1"/>
          </p:cNvSpPr>
          <p:nvPr>
            <p:ph type="body" sz="half" idx="2"/>
          </p:nvPr>
        </p:nvSpPr>
        <p:spPr>
          <a:xfrm>
            <a:off x="472381" y="2972276"/>
            <a:ext cx="2211883" cy="5506510"/>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024AB8E-E643-0846-982C-53A8ABB43938}"/>
              </a:ext>
            </a:extLst>
          </p:cNvPr>
          <p:cNvSpPr>
            <a:spLocks noGrp="1"/>
          </p:cNvSpPr>
          <p:nvPr>
            <p:ph type="dt" sz="half" idx="10"/>
          </p:nvPr>
        </p:nvSpPr>
        <p:spPr/>
        <p:txBody>
          <a:bodyPr/>
          <a:lstStyle/>
          <a:p>
            <a:fld id="{EEB832F2-5F72-1642-9F59-1E4911F79C63}" type="datetime1">
              <a:rPr kumimoji="1" lang="ja-JP" altLang="en-US" smtClean="0"/>
              <a:t>2020/4/5</a:t>
            </a:fld>
            <a:endParaRPr kumimoji="1" lang="ja-JP" altLang="en-US"/>
          </a:p>
        </p:txBody>
      </p:sp>
      <p:sp>
        <p:nvSpPr>
          <p:cNvPr id="6" name="フッター プレースホルダー 5">
            <a:extLst>
              <a:ext uri="{FF2B5EF4-FFF2-40B4-BE49-F238E27FC236}">
                <a16:creationId xmlns:a16="http://schemas.microsoft.com/office/drawing/2014/main" id="{73B707A0-2CB0-F840-A247-AC867AF55AF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50A2DF9-EA88-904E-B144-7A6A4D9E18F6}"/>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2138237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E4795FE-37C5-9847-9D2C-BA311D374B66}"/>
              </a:ext>
            </a:extLst>
          </p:cNvPr>
          <p:cNvSpPr>
            <a:spLocks noGrp="1"/>
          </p:cNvSpPr>
          <p:nvPr>
            <p:ph type="title"/>
          </p:nvPr>
        </p:nvSpPr>
        <p:spPr>
          <a:xfrm>
            <a:off x="471488" y="527488"/>
            <a:ext cx="5915025" cy="1915009"/>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DA200C2-5DB6-734B-ABA7-59ADF99E6720}"/>
              </a:ext>
            </a:extLst>
          </p:cNvPr>
          <p:cNvSpPr>
            <a:spLocks noGrp="1"/>
          </p:cNvSpPr>
          <p:nvPr>
            <p:ph type="body" idx="1"/>
          </p:nvPr>
        </p:nvSpPr>
        <p:spPr>
          <a:xfrm>
            <a:off x="471488" y="2637436"/>
            <a:ext cx="5915025" cy="6286274"/>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959E0E4-DE3A-234F-B146-EEEC30015512}"/>
              </a:ext>
            </a:extLst>
          </p:cNvPr>
          <p:cNvSpPr>
            <a:spLocks noGrp="1"/>
          </p:cNvSpPr>
          <p:nvPr>
            <p:ph type="dt" sz="half" idx="2"/>
          </p:nvPr>
        </p:nvSpPr>
        <p:spPr>
          <a:xfrm>
            <a:off x="471488" y="9182867"/>
            <a:ext cx="1543050" cy="527487"/>
          </a:xfrm>
          <a:prstGeom prst="rect">
            <a:avLst/>
          </a:prstGeom>
        </p:spPr>
        <p:txBody>
          <a:bodyPr vert="horz" lIns="91440" tIns="45720" rIns="91440" bIns="45720" rtlCol="0" anchor="ctr"/>
          <a:lstStyle>
            <a:lvl1pPr algn="l">
              <a:defRPr sz="675">
                <a:solidFill>
                  <a:schemeClr val="tx1">
                    <a:tint val="75000"/>
                  </a:schemeClr>
                </a:solidFill>
              </a:defRPr>
            </a:lvl1pPr>
          </a:lstStyle>
          <a:p>
            <a:fld id="{D1D795DD-8DC9-EF4E-A07B-7CC88D667EA1}" type="datetime1">
              <a:rPr kumimoji="1" lang="ja-JP" altLang="en-US" smtClean="0"/>
              <a:t>2020/4/5</a:t>
            </a:fld>
            <a:endParaRPr kumimoji="1" lang="ja-JP" altLang="en-US"/>
          </a:p>
        </p:txBody>
      </p:sp>
      <p:sp>
        <p:nvSpPr>
          <p:cNvPr id="5" name="フッター プレースホルダー 4">
            <a:extLst>
              <a:ext uri="{FF2B5EF4-FFF2-40B4-BE49-F238E27FC236}">
                <a16:creationId xmlns:a16="http://schemas.microsoft.com/office/drawing/2014/main" id="{12C3ED71-8DC3-8F4C-99D0-C159AA75734A}"/>
              </a:ext>
            </a:extLst>
          </p:cNvPr>
          <p:cNvSpPr>
            <a:spLocks noGrp="1"/>
          </p:cNvSpPr>
          <p:nvPr>
            <p:ph type="ftr" sz="quarter" idx="3"/>
          </p:nvPr>
        </p:nvSpPr>
        <p:spPr>
          <a:xfrm>
            <a:off x="2271713" y="9182867"/>
            <a:ext cx="2314575" cy="527487"/>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2E5C6ED-A3B5-EE47-AFF0-603BF76813B1}"/>
              </a:ext>
            </a:extLst>
          </p:cNvPr>
          <p:cNvSpPr>
            <a:spLocks noGrp="1"/>
          </p:cNvSpPr>
          <p:nvPr>
            <p:ph type="sldNum" sz="quarter" idx="4"/>
          </p:nvPr>
        </p:nvSpPr>
        <p:spPr>
          <a:xfrm>
            <a:off x="4843463" y="9182867"/>
            <a:ext cx="1543050" cy="527487"/>
          </a:xfrm>
          <a:prstGeom prst="rect">
            <a:avLst/>
          </a:prstGeom>
        </p:spPr>
        <p:txBody>
          <a:bodyPr vert="horz" lIns="91440" tIns="45720" rIns="91440" bIns="45720" rtlCol="0" anchor="ctr"/>
          <a:lstStyle>
            <a:lvl1pPr algn="r">
              <a:defRPr sz="675">
                <a:solidFill>
                  <a:schemeClr val="tx1">
                    <a:tint val="75000"/>
                  </a:schemeClr>
                </a:solidFill>
              </a:defRPr>
            </a:lvl1p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2633508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p:bodyStyle>
    <p:otherStyle>
      <a:defPPr>
        <a:defRPr lang="ja-JP"/>
      </a:defPPr>
      <a:lvl1pPr marL="0" algn="l" defTabSz="514350" rtl="0" eaLnBrk="1" latinLnBrk="0" hangingPunct="1">
        <a:defRPr kumimoji="1" sz="1013" kern="1200">
          <a:solidFill>
            <a:schemeClr val="tx1"/>
          </a:solidFill>
          <a:latin typeface="+mn-lt"/>
          <a:ea typeface="+mn-ea"/>
          <a:cs typeface="+mn-cs"/>
        </a:defRPr>
      </a:lvl1pPr>
      <a:lvl2pPr marL="257175" algn="l" defTabSz="514350" rtl="0" eaLnBrk="1" latinLnBrk="0" hangingPunct="1">
        <a:defRPr kumimoji="1" sz="1013" kern="1200">
          <a:solidFill>
            <a:schemeClr val="tx1"/>
          </a:solidFill>
          <a:latin typeface="+mn-lt"/>
          <a:ea typeface="+mn-ea"/>
          <a:cs typeface="+mn-cs"/>
        </a:defRPr>
      </a:lvl2pPr>
      <a:lvl3pPr marL="514350" algn="l" defTabSz="514350" rtl="0" eaLnBrk="1" latinLnBrk="0" hangingPunct="1">
        <a:defRPr kumimoji="1" sz="1013" kern="1200">
          <a:solidFill>
            <a:schemeClr val="tx1"/>
          </a:solidFill>
          <a:latin typeface="+mn-lt"/>
          <a:ea typeface="+mn-ea"/>
          <a:cs typeface="+mn-cs"/>
        </a:defRPr>
      </a:lvl3pPr>
      <a:lvl4pPr marL="771525" algn="l" defTabSz="514350" rtl="0" eaLnBrk="1" latinLnBrk="0" hangingPunct="1">
        <a:defRPr kumimoji="1" sz="1013" kern="1200">
          <a:solidFill>
            <a:schemeClr val="tx1"/>
          </a:solidFill>
          <a:latin typeface="+mn-lt"/>
          <a:ea typeface="+mn-ea"/>
          <a:cs typeface="+mn-cs"/>
        </a:defRPr>
      </a:lvl4pPr>
      <a:lvl5pPr marL="1028700" algn="l" defTabSz="514350" rtl="0" eaLnBrk="1" latinLnBrk="0" hangingPunct="1">
        <a:defRPr kumimoji="1" sz="1013" kern="1200">
          <a:solidFill>
            <a:schemeClr val="tx1"/>
          </a:solidFill>
          <a:latin typeface="+mn-lt"/>
          <a:ea typeface="+mn-ea"/>
          <a:cs typeface="+mn-cs"/>
        </a:defRPr>
      </a:lvl5pPr>
      <a:lvl6pPr marL="1285875" algn="l" defTabSz="514350" rtl="0" eaLnBrk="1" latinLnBrk="0" hangingPunct="1">
        <a:defRPr kumimoji="1" sz="1013" kern="1200">
          <a:solidFill>
            <a:schemeClr val="tx1"/>
          </a:solidFill>
          <a:latin typeface="+mn-lt"/>
          <a:ea typeface="+mn-ea"/>
          <a:cs typeface="+mn-cs"/>
        </a:defRPr>
      </a:lvl6pPr>
      <a:lvl7pPr marL="1543050" algn="l" defTabSz="514350" rtl="0" eaLnBrk="1" latinLnBrk="0" hangingPunct="1">
        <a:defRPr kumimoji="1" sz="1013" kern="1200">
          <a:solidFill>
            <a:schemeClr val="tx1"/>
          </a:solidFill>
          <a:latin typeface="+mn-lt"/>
          <a:ea typeface="+mn-ea"/>
          <a:cs typeface="+mn-cs"/>
        </a:defRPr>
      </a:lvl7pPr>
      <a:lvl8pPr marL="1800225" algn="l" defTabSz="514350" rtl="0" eaLnBrk="1" latinLnBrk="0" hangingPunct="1">
        <a:defRPr kumimoji="1" sz="1013" kern="1200">
          <a:solidFill>
            <a:schemeClr val="tx1"/>
          </a:solidFill>
          <a:latin typeface="+mn-lt"/>
          <a:ea typeface="+mn-ea"/>
          <a:cs typeface="+mn-cs"/>
        </a:defRPr>
      </a:lvl8pPr>
      <a:lvl9pPr marL="2057400" algn="l" defTabSz="514350" rtl="0" eaLnBrk="1" latinLnBrk="0" hangingPunct="1">
        <a:defRPr kumimoji="1"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2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14.tiff"/><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3.tiff"/><Relationship Id="rId5" Type="http://schemas.openxmlformats.org/officeDocument/2006/relationships/image" Target="../media/image18.png"/><Relationship Id="rId10" Type="http://schemas.openxmlformats.org/officeDocument/2006/relationships/image" Target="../media/image22.tiff"/><Relationship Id="rId4" Type="http://schemas.openxmlformats.org/officeDocument/2006/relationships/image" Target="../media/image17.tiff"/><Relationship Id="rId9" Type="http://schemas.openxmlformats.org/officeDocument/2006/relationships/image" Target="../media/image21.tiff"/></Relationships>
</file>

<file path=ppt/slides/_rels/slide35.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13.tiff"/><Relationship Id="rId7" Type="http://schemas.openxmlformats.org/officeDocument/2006/relationships/image" Target="../media/image23.tif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4.tiff"/><Relationship Id="rId11" Type="http://schemas.openxmlformats.org/officeDocument/2006/relationships/image" Target="../media/image27.tiff"/><Relationship Id="rId5" Type="http://schemas.openxmlformats.org/officeDocument/2006/relationships/image" Target="../media/image17.tiff"/><Relationship Id="rId10" Type="http://schemas.openxmlformats.org/officeDocument/2006/relationships/image" Target="../media/image26.tiff"/><Relationship Id="rId4" Type="http://schemas.openxmlformats.org/officeDocument/2006/relationships/image" Target="../media/image21.tiff"/><Relationship Id="rId9" Type="http://schemas.openxmlformats.org/officeDocument/2006/relationships/image" Target="../media/image22.tif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tiff"/><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4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4.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tiff"/><Relationship Id="rId5" Type="http://schemas.openxmlformats.org/officeDocument/2006/relationships/image" Target="../media/image46.tiff"/><Relationship Id="rId4" Type="http://schemas.openxmlformats.org/officeDocument/2006/relationships/image" Target="../media/image45.tiff"/></Relationships>
</file>

<file path=ppt/slides/_rels/slide44.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23.tiff"/><Relationship Id="rId7" Type="http://schemas.openxmlformats.org/officeDocument/2006/relationships/image" Target="../media/image51.tiff"/><Relationship Id="rId2" Type="http://schemas.openxmlformats.org/officeDocument/2006/relationships/image" Target="../media/image14.tiff"/><Relationship Id="rId1" Type="http://schemas.openxmlformats.org/officeDocument/2006/relationships/slideLayout" Target="../slideLayouts/slideLayout4.xml"/><Relationship Id="rId6" Type="http://schemas.openxmlformats.org/officeDocument/2006/relationships/image" Target="../media/image50.tiff"/><Relationship Id="rId5" Type="http://schemas.openxmlformats.org/officeDocument/2006/relationships/image" Target="../media/image49.png"/><Relationship Id="rId4" Type="http://schemas.openxmlformats.org/officeDocument/2006/relationships/image" Target="../media/image48.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image" Target="../media/image48.tiff"/><Relationship Id="rId7" Type="http://schemas.openxmlformats.org/officeDocument/2006/relationships/image" Target="../media/image54.tiff"/><Relationship Id="rId2" Type="http://schemas.openxmlformats.org/officeDocument/2006/relationships/image" Target="../media/image13.tiff"/><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53.png"/><Relationship Id="rId4" Type="http://schemas.openxmlformats.org/officeDocument/2006/relationships/image" Target="../media/image52.tiff"/><Relationship Id="rId9" Type="http://schemas.openxmlformats.org/officeDocument/2006/relationships/image" Target="../media/image56.tiff"/></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tiff"/><Relationship Id="rId2" Type="http://schemas.openxmlformats.org/officeDocument/2006/relationships/image" Target="../media/image57.tiff"/><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tiff"/><Relationship Id="rId4" Type="http://schemas.openxmlformats.org/officeDocument/2006/relationships/image" Target="../media/image59.tiff"/></Relationships>
</file>

<file path=ppt/slides/_rels/slide48.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4.tiff"/></Relationships>
</file>

<file path=ppt/slides/_rels/slide49.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image" Target="../media/image67.tif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23.tiff"/><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hyperlink" Target="https://www.cas.go.jp/jp/influenza/novel_coronavirus.html" TargetMode="External"/><Relationship Id="rId2" Type="http://schemas.openxmlformats.org/officeDocument/2006/relationships/hyperlink" Target="https://www.mhlw.go.jp/stf/seisakunitsuite/bunya/0000164708_00001.html"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6FDD480-D19C-E24F-B8B8-E3EA20D82C72}"/>
              </a:ext>
            </a:extLst>
          </p:cNvPr>
          <p:cNvSpPr txBox="1"/>
          <p:nvPr/>
        </p:nvSpPr>
        <p:spPr>
          <a:xfrm>
            <a:off x="2156055" y="1752094"/>
            <a:ext cx="4493538" cy="523220"/>
          </a:xfrm>
          <a:prstGeom prst="rect">
            <a:avLst/>
          </a:prstGeom>
          <a:noFill/>
        </p:spPr>
        <p:txBody>
          <a:bodyPr wrap="none" rtlCol="0">
            <a:spAutoFit/>
          </a:bodyPr>
          <a:lstStyle/>
          <a:p>
            <a:r>
              <a:rPr lang="ja-JP" altLang="en-US" sz="2800"/>
              <a:t>宿泊施設における感染対策</a:t>
            </a:r>
            <a:endParaRPr kumimoji="1" lang="ja-JP" altLang="en-US" sz="2800"/>
          </a:p>
        </p:txBody>
      </p:sp>
      <p:sp>
        <p:nvSpPr>
          <p:cNvPr id="7" name="テキスト ボックス 6">
            <a:extLst>
              <a:ext uri="{FF2B5EF4-FFF2-40B4-BE49-F238E27FC236}">
                <a16:creationId xmlns:a16="http://schemas.microsoft.com/office/drawing/2014/main" id="{F924145E-1323-7E42-B547-3F76F36E0F1F}"/>
              </a:ext>
            </a:extLst>
          </p:cNvPr>
          <p:cNvSpPr txBox="1"/>
          <p:nvPr/>
        </p:nvSpPr>
        <p:spPr>
          <a:xfrm>
            <a:off x="2156055" y="4762482"/>
            <a:ext cx="4584890" cy="369332"/>
          </a:xfrm>
          <a:prstGeom prst="rect">
            <a:avLst/>
          </a:prstGeom>
          <a:noFill/>
        </p:spPr>
        <p:txBody>
          <a:bodyPr wrap="square" rtlCol="0">
            <a:spAutoFit/>
          </a:bodyPr>
          <a:lstStyle/>
          <a:p>
            <a:r>
              <a:rPr kumimoji="1" lang="ja-JP" altLang="en-US"/>
              <a:t>第</a:t>
            </a:r>
            <a:r>
              <a:rPr lang="en-US" altLang="ja-JP" dirty="0"/>
              <a:t>1.2</a:t>
            </a:r>
            <a:r>
              <a:rPr lang="ja-JP" altLang="en-US"/>
              <a:t>版</a:t>
            </a:r>
            <a:endParaRPr kumimoji="1" lang="en-US" altLang="ja-JP" dirty="0"/>
          </a:p>
        </p:txBody>
      </p:sp>
      <p:sp>
        <p:nvSpPr>
          <p:cNvPr id="2" name="スライド番号プレースホルダー 1">
            <a:extLst>
              <a:ext uri="{FF2B5EF4-FFF2-40B4-BE49-F238E27FC236}">
                <a16:creationId xmlns:a16="http://schemas.microsoft.com/office/drawing/2014/main" id="{5EC614A1-8007-A14B-9A2A-E25254CCC464}"/>
              </a:ext>
            </a:extLst>
          </p:cNvPr>
          <p:cNvSpPr>
            <a:spLocks noGrp="1"/>
          </p:cNvSpPr>
          <p:nvPr>
            <p:ph type="sldNum" sz="quarter" idx="12"/>
          </p:nvPr>
        </p:nvSpPr>
        <p:spPr/>
        <p:txBody>
          <a:bodyPr/>
          <a:lstStyle/>
          <a:p>
            <a:fld id="{D26F39CE-828E-974C-A2DD-8D56C23B278A}" type="slidenum">
              <a:rPr kumimoji="1" lang="ja-JP" altLang="en-US" smtClean="0"/>
              <a:t>1</a:t>
            </a:fld>
            <a:endParaRPr kumimoji="1" lang="ja-JP" altLang="en-US"/>
          </a:p>
        </p:txBody>
      </p:sp>
      <p:pic>
        <p:nvPicPr>
          <p:cNvPr id="8" name="図 7">
            <a:extLst>
              <a:ext uri="{FF2B5EF4-FFF2-40B4-BE49-F238E27FC236}">
                <a16:creationId xmlns:a16="http://schemas.microsoft.com/office/drawing/2014/main" id="{54A4DF1C-44D3-5343-96D5-F9E609D257CC}"/>
              </a:ext>
            </a:extLst>
          </p:cNvPr>
          <p:cNvPicPr>
            <a:picLocks noChangeAspect="1"/>
          </p:cNvPicPr>
          <p:nvPr/>
        </p:nvPicPr>
        <p:blipFill>
          <a:blip r:embed="rId2"/>
          <a:stretch>
            <a:fillRect/>
          </a:stretch>
        </p:blipFill>
        <p:spPr>
          <a:xfrm>
            <a:off x="4133504" y="8091994"/>
            <a:ext cx="2362200" cy="711200"/>
          </a:xfrm>
          <a:prstGeom prst="rect">
            <a:avLst/>
          </a:prstGeom>
        </p:spPr>
      </p:pic>
      <p:pic>
        <p:nvPicPr>
          <p:cNvPr id="9" name="図 8">
            <a:extLst>
              <a:ext uri="{FF2B5EF4-FFF2-40B4-BE49-F238E27FC236}">
                <a16:creationId xmlns:a16="http://schemas.microsoft.com/office/drawing/2014/main" id="{9B4C566C-4668-CF4F-80F1-D5D6CCDE276B}"/>
              </a:ext>
            </a:extLst>
          </p:cNvPr>
          <p:cNvPicPr>
            <a:picLocks noChangeAspect="1"/>
          </p:cNvPicPr>
          <p:nvPr/>
        </p:nvPicPr>
        <p:blipFill>
          <a:blip r:embed="rId3"/>
          <a:stretch>
            <a:fillRect/>
          </a:stretch>
        </p:blipFill>
        <p:spPr>
          <a:xfrm>
            <a:off x="2156055" y="8155494"/>
            <a:ext cx="1930400" cy="584200"/>
          </a:xfrm>
          <a:prstGeom prst="rect">
            <a:avLst/>
          </a:prstGeom>
        </p:spPr>
      </p:pic>
      <p:sp>
        <p:nvSpPr>
          <p:cNvPr id="3" name="正方形/長方形 2">
            <a:extLst>
              <a:ext uri="{FF2B5EF4-FFF2-40B4-BE49-F238E27FC236}">
                <a16:creationId xmlns:a16="http://schemas.microsoft.com/office/drawing/2014/main" id="{D8E96698-CFBA-D14E-AF8C-DA95DF3D163C}"/>
              </a:ext>
            </a:extLst>
          </p:cNvPr>
          <p:cNvSpPr/>
          <p:nvPr/>
        </p:nvSpPr>
        <p:spPr>
          <a:xfrm>
            <a:off x="2074330" y="8803194"/>
            <a:ext cx="4421373" cy="276999"/>
          </a:xfrm>
          <a:prstGeom prst="rect">
            <a:avLst/>
          </a:prstGeom>
        </p:spPr>
        <p:txBody>
          <a:bodyPr wrap="square">
            <a:spAutoFit/>
          </a:bodyPr>
          <a:lstStyle/>
          <a:p>
            <a:r>
              <a:rPr lang="ja-JP" altLang="en-US" sz="1200"/>
              <a:t>http://creativecommons.org/licenses/by-nc-sa/4.0</a:t>
            </a:r>
          </a:p>
        </p:txBody>
      </p:sp>
      <p:sp>
        <p:nvSpPr>
          <p:cNvPr id="10" name="テキスト ボックス 9">
            <a:extLst>
              <a:ext uri="{FF2B5EF4-FFF2-40B4-BE49-F238E27FC236}">
                <a16:creationId xmlns:a16="http://schemas.microsoft.com/office/drawing/2014/main" id="{2BF79836-530F-6441-B061-1F20AE7DC5B1}"/>
              </a:ext>
            </a:extLst>
          </p:cNvPr>
          <p:cNvSpPr txBox="1"/>
          <p:nvPr/>
        </p:nvSpPr>
        <p:spPr>
          <a:xfrm>
            <a:off x="2156055" y="665970"/>
            <a:ext cx="4584890" cy="369332"/>
          </a:xfrm>
          <a:prstGeom prst="rect">
            <a:avLst/>
          </a:prstGeom>
          <a:noFill/>
        </p:spPr>
        <p:txBody>
          <a:bodyPr wrap="square" rtlCol="0">
            <a:spAutoFit/>
          </a:bodyPr>
          <a:lstStyle/>
          <a:p>
            <a:pPr algn="r"/>
            <a:r>
              <a:rPr kumimoji="1" lang="ja-JP" altLang="en-US"/>
              <a:t>　</a:t>
            </a:r>
            <a:r>
              <a:rPr kumimoji="1" lang="en-US" altLang="ja-JP" dirty="0"/>
              <a:t>2020</a:t>
            </a:r>
            <a:r>
              <a:rPr kumimoji="1" lang="ja-JP" altLang="en-US"/>
              <a:t>年</a:t>
            </a:r>
            <a:r>
              <a:rPr kumimoji="1" lang="en-US" altLang="ja-JP" dirty="0"/>
              <a:t>4</a:t>
            </a:r>
            <a:r>
              <a:rPr kumimoji="1" lang="ja-JP" altLang="en-US"/>
              <a:t>月</a:t>
            </a:r>
            <a:r>
              <a:rPr kumimoji="1" lang="en-US" altLang="ja-JP" dirty="0"/>
              <a:t>6</a:t>
            </a:r>
            <a:r>
              <a:rPr kumimoji="1" lang="ja-JP" altLang="en-US"/>
              <a:t>日</a:t>
            </a:r>
            <a:endParaRPr kumimoji="1" lang="en-US" altLang="ja-JP" dirty="0"/>
          </a:p>
        </p:txBody>
      </p:sp>
      <p:sp>
        <p:nvSpPr>
          <p:cNvPr id="11" name="テキスト ボックス 10">
            <a:extLst>
              <a:ext uri="{FF2B5EF4-FFF2-40B4-BE49-F238E27FC236}">
                <a16:creationId xmlns:a16="http://schemas.microsoft.com/office/drawing/2014/main" id="{82CDC6D1-AAB7-9445-9F26-ADEF98CF53CE}"/>
              </a:ext>
            </a:extLst>
          </p:cNvPr>
          <p:cNvSpPr txBox="1"/>
          <p:nvPr/>
        </p:nvSpPr>
        <p:spPr>
          <a:xfrm>
            <a:off x="2156055" y="7651986"/>
            <a:ext cx="4584890" cy="369332"/>
          </a:xfrm>
          <a:prstGeom prst="rect">
            <a:avLst/>
          </a:prstGeom>
          <a:noFill/>
        </p:spPr>
        <p:txBody>
          <a:bodyPr wrap="square" rtlCol="0">
            <a:spAutoFit/>
          </a:bodyPr>
          <a:lstStyle/>
          <a:p>
            <a:r>
              <a:rPr lang="en-US" altLang="ja-JP" dirty="0"/>
              <a:t>http://</a:t>
            </a:r>
            <a:r>
              <a:rPr lang="en-US" altLang="ja-JP" dirty="0" err="1"/>
              <a:t>www.aristonhotels.co.jp</a:t>
            </a:r>
            <a:endParaRPr kumimoji="1" lang="en-US" altLang="ja-JP" dirty="0"/>
          </a:p>
        </p:txBody>
      </p:sp>
      <p:sp>
        <p:nvSpPr>
          <p:cNvPr id="12" name="正方形/長方形 11">
            <a:extLst>
              <a:ext uri="{FF2B5EF4-FFF2-40B4-BE49-F238E27FC236}">
                <a16:creationId xmlns:a16="http://schemas.microsoft.com/office/drawing/2014/main" id="{8D362C47-F84D-FC43-9D1C-2432DE97720C}"/>
              </a:ext>
            </a:extLst>
          </p:cNvPr>
          <p:cNvSpPr/>
          <p:nvPr/>
        </p:nvSpPr>
        <p:spPr>
          <a:xfrm>
            <a:off x="0" y="0"/>
            <a:ext cx="1676400" cy="99075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FEE44C0-148F-1943-88BB-D8D30C62770F}"/>
              </a:ext>
            </a:extLst>
          </p:cNvPr>
          <p:cNvSpPr txBox="1"/>
          <p:nvPr/>
        </p:nvSpPr>
        <p:spPr>
          <a:xfrm>
            <a:off x="2156055" y="7270986"/>
            <a:ext cx="4584890" cy="369332"/>
          </a:xfrm>
          <a:prstGeom prst="rect">
            <a:avLst/>
          </a:prstGeom>
          <a:noFill/>
        </p:spPr>
        <p:txBody>
          <a:bodyPr wrap="square" rtlCol="0">
            <a:spAutoFit/>
          </a:bodyPr>
          <a:lstStyle/>
          <a:p>
            <a:r>
              <a:rPr lang="ja-JP" altLang="en-US"/>
              <a:t>株式会社アリストンホテルズ </a:t>
            </a:r>
            <a:endParaRPr kumimoji="1" lang="en-US" altLang="ja-JP" dirty="0"/>
          </a:p>
        </p:txBody>
      </p:sp>
    </p:spTree>
    <p:extLst>
      <p:ext uri="{BB962C8B-B14F-4D97-AF65-F5344CB8AC3E}">
        <p14:creationId xmlns:p14="http://schemas.microsoft.com/office/powerpoint/2010/main" val="952312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5C314F-71EC-8D45-B8E8-04FBEF4C3771}"/>
              </a:ext>
            </a:extLst>
          </p:cNvPr>
          <p:cNvSpPr>
            <a:spLocks noGrp="1"/>
          </p:cNvSpPr>
          <p:nvPr>
            <p:ph type="title"/>
          </p:nvPr>
        </p:nvSpPr>
        <p:spPr/>
        <p:txBody>
          <a:bodyPr/>
          <a:lstStyle/>
          <a:p>
            <a:r>
              <a:rPr lang="ja-JP" altLang="en-US"/>
              <a:t>自分を守るためにやること</a:t>
            </a:r>
            <a:br>
              <a:rPr lang="en-US" altLang="ja-JP" dirty="0"/>
            </a:br>
            <a:r>
              <a:rPr lang="ja-JP" altLang="en-US" sz="1800"/>
              <a:t>手洗い</a:t>
            </a:r>
            <a:endParaRPr kumimoji="1" lang="ja-JP" altLang="en-US" sz="1800"/>
          </a:p>
        </p:txBody>
      </p:sp>
      <p:sp>
        <p:nvSpPr>
          <p:cNvPr id="3" name="コンテンツ プレースホルダー 2">
            <a:extLst>
              <a:ext uri="{FF2B5EF4-FFF2-40B4-BE49-F238E27FC236}">
                <a16:creationId xmlns:a16="http://schemas.microsoft.com/office/drawing/2014/main" id="{2C55065C-3C26-B64A-A23C-54F9C1D8D221}"/>
              </a:ext>
            </a:extLst>
          </p:cNvPr>
          <p:cNvSpPr>
            <a:spLocks noGrp="1"/>
          </p:cNvSpPr>
          <p:nvPr>
            <p:ph idx="1"/>
          </p:nvPr>
        </p:nvSpPr>
        <p:spPr/>
        <p:txBody>
          <a:bodyPr/>
          <a:lstStyle/>
          <a:p>
            <a:r>
              <a:rPr lang="ja-JP" altLang="en-US" b="1"/>
              <a:t>感染対策の基本は手指衛生</a:t>
            </a:r>
            <a:r>
              <a:rPr lang="ja-JP" altLang="en-US"/>
              <a:t>です。</a:t>
            </a:r>
            <a:endParaRPr lang="en-US" altLang="ja-JP" dirty="0"/>
          </a:p>
          <a:p>
            <a:r>
              <a:rPr lang="ja-JP" altLang="en-US"/>
              <a:t>従業員は流水と石けんによる手洗いを励行しましょう。</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ja-JP" altLang="en-US"/>
          </a:p>
          <a:p>
            <a:endParaRPr lang="ja-JP" altLang="en-US"/>
          </a:p>
        </p:txBody>
      </p:sp>
      <p:sp>
        <p:nvSpPr>
          <p:cNvPr id="4" name="スライド番号プレースホルダー 3">
            <a:extLst>
              <a:ext uri="{FF2B5EF4-FFF2-40B4-BE49-F238E27FC236}">
                <a16:creationId xmlns:a16="http://schemas.microsoft.com/office/drawing/2014/main" id="{F6723DF3-DC07-C046-B40B-5990CE847350}"/>
              </a:ext>
            </a:extLst>
          </p:cNvPr>
          <p:cNvSpPr>
            <a:spLocks noGrp="1"/>
          </p:cNvSpPr>
          <p:nvPr>
            <p:ph type="sldNum" sz="quarter" idx="12"/>
          </p:nvPr>
        </p:nvSpPr>
        <p:spPr/>
        <p:txBody>
          <a:bodyPr/>
          <a:lstStyle/>
          <a:p>
            <a:r>
              <a:rPr lang="en-US" altLang="ja-JP"/>
              <a:t>-</a:t>
            </a:r>
            <a:fld id="{D26F39CE-828E-974C-A2DD-8D56C23B278A}" type="slidenum">
              <a:rPr lang="ja-JP" altLang="en-US" smtClean="0"/>
              <a:pPr/>
              <a:t>10</a:t>
            </a:fld>
            <a:r>
              <a:rPr lang="en-US" altLang="ja-JP"/>
              <a:t>-</a:t>
            </a:r>
            <a:endParaRPr lang="ja-JP" altLang="en-US"/>
          </a:p>
        </p:txBody>
      </p:sp>
      <p:pic>
        <p:nvPicPr>
          <p:cNvPr id="6" name="図 5">
            <a:extLst>
              <a:ext uri="{FF2B5EF4-FFF2-40B4-BE49-F238E27FC236}">
                <a16:creationId xmlns:a16="http://schemas.microsoft.com/office/drawing/2014/main" id="{03336882-DAA7-7E4B-B1D4-E4EEF77B460B}"/>
              </a:ext>
            </a:extLst>
          </p:cNvPr>
          <p:cNvPicPr>
            <a:picLocks noChangeAspect="1"/>
          </p:cNvPicPr>
          <p:nvPr/>
        </p:nvPicPr>
        <p:blipFill>
          <a:blip r:embed="rId2"/>
          <a:stretch>
            <a:fillRect/>
          </a:stretch>
        </p:blipFill>
        <p:spPr>
          <a:xfrm>
            <a:off x="767173" y="3490689"/>
            <a:ext cx="5054600" cy="3708400"/>
          </a:xfrm>
          <a:prstGeom prst="rect">
            <a:avLst/>
          </a:prstGeom>
        </p:spPr>
      </p:pic>
      <p:sp>
        <p:nvSpPr>
          <p:cNvPr id="7" name="正方形/長方形 6">
            <a:extLst>
              <a:ext uri="{FF2B5EF4-FFF2-40B4-BE49-F238E27FC236}">
                <a16:creationId xmlns:a16="http://schemas.microsoft.com/office/drawing/2014/main" id="{B9C79332-90FD-6E4F-B21C-5A393718453B}"/>
              </a:ext>
            </a:extLst>
          </p:cNvPr>
          <p:cNvSpPr/>
          <p:nvPr/>
        </p:nvSpPr>
        <p:spPr>
          <a:xfrm>
            <a:off x="322371" y="7322952"/>
            <a:ext cx="2972102" cy="2123658"/>
          </a:xfrm>
          <a:prstGeom prst="rect">
            <a:avLst/>
          </a:prstGeom>
        </p:spPr>
        <p:txBody>
          <a:bodyPr wrap="square">
            <a:spAutoFit/>
          </a:bodyPr>
          <a:lstStyle/>
          <a:p>
            <a:r>
              <a:rPr lang="ja-JP" altLang="en-US" sz="1200" b="1">
                <a:latin typeface="+mn-ea"/>
              </a:rPr>
              <a:t>実施時の注意 </a:t>
            </a:r>
          </a:p>
          <a:p>
            <a:r>
              <a:rPr lang="en-US" altLang="ja-JP" sz="1200" dirty="0">
                <a:latin typeface="+mn-ea"/>
              </a:rPr>
              <a:t>• </a:t>
            </a:r>
            <a:r>
              <a:rPr lang="ja-JP" altLang="en-US" sz="1200" b="1">
                <a:latin typeface="+mn-ea"/>
              </a:rPr>
              <a:t>指輪や腕時計は外し、爪は短く整えて</a:t>
            </a:r>
            <a:r>
              <a:rPr lang="ja-JP" altLang="en-US" sz="1200">
                <a:latin typeface="+mn-ea"/>
              </a:rPr>
              <a:t>おく。 </a:t>
            </a:r>
          </a:p>
          <a:p>
            <a:r>
              <a:rPr lang="en-US" altLang="ja-JP" sz="1200" dirty="0">
                <a:latin typeface="+mn-ea"/>
              </a:rPr>
              <a:t>• </a:t>
            </a:r>
            <a:r>
              <a:rPr lang="ja-JP" altLang="en-US" sz="1200" b="1">
                <a:latin typeface="+mn-ea"/>
              </a:rPr>
              <a:t>使い捨てのペーパータオル</a:t>
            </a:r>
            <a:r>
              <a:rPr lang="ja-JP" altLang="en-US" sz="1200">
                <a:latin typeface="+mn-ea"/>
              </a:rPr>
              <a:t>を使い、手は完全に乾燥 させる。 </a:t>
            </a:r>
          </a:p>
          <a:p>
            <a:r>
              <a:rPr lang="en-US" altLang="ja-JP" sz="1200" dirty="0">
                <a:latin typeface="+mn-ea"/>
              </a:rPr>
              <a:t>• </a:t>
            </a:r>
            <a:r>
              <a:rPr lang="ja-JP" altLang="en-US" sz="1200">
                <a:latin typeface="+mn-ea"/>
              </a:rPr>
              <a:t>手で操作しないといけない水道栓の場合は、手を拭 いたペーパータオルを使って止める。 </a:t>
            </a:r>
          </a:p>
          <a:p>
            <a:r>
              <a:rPr lang="en-US" altLang="ja-JP" sz="1200" dirty="0">
                <a:latin typeface="+mn-ea"/>
              </a:rPr>
              <a:t>• </a:t>
            </a:r>
            <a:r>
              <a:rPr lang="ja-JP" altLang="en-US" sz="1200" b="1">
                <a:latin typeface="+mn-ea"/>
              </a:rPr>
              <a:t>ゴミ箱は</a:t>
            </a:r>
            <a:r>
              <a:rPr lang="ja-JP" altLang="en-US" sz="1200">
                <a:latin typeface="+mn-ea"/>
              </a:rPr>
              <a:t>洗った手の再汚染防止のため、フットペダ ル式など</a:t>
            </a:r>
            <a:r>
              <a:rPr lang="ja-JP" altLang="en-US" sz="1200" b="1">
                <a:latin typeface="+mn-ea"/>
              </a:rPr>
              <a:t>手で開けない仕様のもの</a:t>
            </a:r>
            <a:r>
              <a:rPr lang="ja-JP" altLang="en-US" sz="1200">
                <a:latin typeface="+mn-ea"/>
              </a:rPr>
              <a:t>を設置する。 </a:t>
            </a:r>
          </a:p>
        </p:txBody>
      </p:sp>
      <p:sp>
        <p:nvSpPr>
          <p:cNvPr id="9" name="正方形/長方形 8">
            <a:extLst>
              <a:ext uri="{FF2B5EF4-FFF2-40B4-BE49-F238E27FC236}">
                <a16:creationId xmlns:a16="http://schemas.microsoft.com/office/drawing/2014/main" id="{801179E7-BEDE-6A4C-98D4-828ADB1B96D2}"/>
              </a:ext>
            </a:extLst>
          </p:cNvPr>
          <p:cNvSpPr/>
          <p:nvPr/>
        </p:nvSpPr>
        <p:spPr>
          <a:xfrm>
            <a:off x="3429000" y="7322952"/>
            <a:ext cx="2972102" cy="2123658"/>
          </a:xfrm>
          <a:prstGeom prst="rect">
            <a:avLst/>
          </a:prstGeom>
        </p:spPr>
        <p:txBody>
          <a:bodyPr wrap="square">
            <a:spAutoFit/>
          </a:bodyPr>
          <a:lstStyle/>
          <a:p>
            <a:r>
              <a:rPr lang="ja-JP" altLang="en-US" sz="1200" b="1">
                <a:latin typeface="+mn-ea"/>
              </a:rPr>
              <a:t>管理上の注意点</a:t>
            </a:r>
          </a:p>
          <a:p>
            <a:r>
              <a:rPr lang="en-US" altLang="ja-JP" sz="1200" dirty="0">
                <a:latin typeface="+mn-ea"/>
              </a:rPr>
              <a:t>• </a:t>
            </a:r>
            <a:r>
              <a:rPr lang="ja-JP" altLang="en-US" sz="1200">
                <a:latin typeface="+mn-ea"/>
              </a:rPr>
              <a:t>液体石鹸 は、汚染するため継ぎ足しはしない。 液体石鹸の詰め替えが必要な場合は、ボトルを 複数用意し、 洗浄・乾燥して清潔なボトルへ 詰め替えを行 う。</a:t>
            </a:r>
          </a:p>
          <a:p>
            <a:r>
              <a:rPr lang="en-US" altLang="ja-JP" sz="1200" dirty="0">
                <a:latin typeface="+mn-ea"/>
              </a:rPr>
              <a:t>• </a:t>
            </a:r>
            <a:r>
              <a:rPr lang="ja-JP" altLang="en-US" sz="1200">
                <a:latin typeface="+mn-ea"/>
              </a:rPr>
              <a:t>タ</a:t>
            </a:r>
            <a:r>
              <a:rPr lang="ja-JP" altLang="en-US" sz="1200" b="1">
                <a:latin typeface="+mn-ea"/>
              </a:rPr>
              <a:t>オルは使用せず、また共用しない</a:t>
            </a:r>
            <a:r>
              <a:rPr lang="ja-JP" altLang="en-US" sz="1200">
                <a:latin typeface="+mn-ea"/>
              </a:rPr>
              <a:t>。</a:t>
            </a:r>
            <a:r>
              <a:rPr lang="en-US" altLang="ja-JP" sz="1200" dirty="0">
                <a:latin typeface="+mn-ea"/>
              </a:rPr>
              <a:t>(</a:t>
            </a:r>
            <a:r>
              <a:rPr lang="ja-JP" altLang="en-US" sz="1200">
                <a:latin typeface="+mn-ea"/>
              </a:rPr>
              <a:t>湿った タオルを介して手が再汚染され、微生物を伝播 させてしまうため</a:t>
            </a:r>
            <a:r>
              <a:rPr lang="en-US" altLang="ja-JP" sz="1200" dirty="0">
                <a:latin typeface="+mn-ea"/>
              </a:rPr>
              <a:t>)</a:t>
            </a:r>
          </a:p>
          <a:p>
            <a:r>
              <a:rPr lang="en-US" altLang="ja-JP" sz="1200" dirty="0">
                <a:latin typeface="+mn-ea"/>
              </a:rPr>
              <a:t>• </a:t>
            </a:r>
            <a:r>
              <a:rPr lang="ja-JP" altLang="en-US" sz="1200" b="1">
                <a:latin typeface="+mn-ea"/>
              </a:rPr>
              <a:t>個人用のハンドクリーム</a:t>
            </a:r>
            <a:r>
              <a:rPr lang="ja-JP" altLang="en-US" sz="1200">
                <a:latin typeface="+mn-ea"/>
              </a:rPr>
              <a:t>等で日頃から手のスキ ンケアをしておく。 </a:t>
            </a:r>
          </a:p>
        </p:txBody>
      </p:sp>
    </p:spTree>
    <p:extLst>
      <p:ext uri="{BB962C8B-B14F-4D97-AF65-F5344CB8AC3E}">
        <p14:creationId xmlns:p14="http://schemas.microsoft.com/office/powerpoint/2010/main" val="540474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4956EBED-08A1-0B4C-B7FE-A900CE68E628}"/>
              </a:ext>
            </a:extLst>
          </p:cNvPr>
          <p:cNvSpPr>
            <a:spLocks noGrp="1"/>
          </p:cNvSpPr>
          <p:nvPr>
            <p:ph idx="1"/>
          </p:nvPr>
        </p:nvSpPr>
        <p:spPr/>
        <p:txBody>
          <a:bodyPr/>
          <a:lstStyle/>
          <a:p>
            <a:r>
              <a:rPr lang="ja-JP" altLang="en-US"/>
              <a:t>新型コロナウイルス感染症</a:t>
            </a:r>
            <a:r>
              <a:rPr lang="en-US" altLang="ja-JP" dirty="0"/>
              <a:t>(COVID-19)</a:t>
            </a:r>
            <a:r>
              <a:rPr lang="ja-JP" altLang="en-US"/>
              <a:t>の</a:t>
            </a:r>
            <a:r>
              <a:rPr lang="ja-JP" altLang="en-US" b="1"/>
              <a:t>原因病原体は、アルコールで容易に殺滅されます</a:t>
            </a:r>
            <a:r>
              <a:rPr lang="ja-JP" altLang="en-US"/>
              <a:t>ので、擦式アルコール手指消毒薬による手指衛生は有効です。宿泊者の方もご協力いただければと思います。 </a:t>
            </a:r>
          </a:p>
          <a:p>
            <a:endParaRPr kumimoji="1" lang="ja-JP" altLang="en-US"/>
          </a:p>
        </p:txBody>
      </p:sp>
      <p:sp>
        <p:nvSpPr>
          <p:cNvPr id="4" name="スライド番号プレースホルダー 3">
            <a:extLst>
              <a:ext uri="{FF2B5EF4-FFF2-40B4-BE49-F238E27FC236}">
                <a16:creationId xmlns:a16="http://schemas.microsoft.com/office/drawing/2014/main" id="{853F2393-4EA3-6F49-85B4-1DD31EAFE373}"/>
              </a:ext>
            </a:extLst>
          </p:cNvPr>
          <p:cNvSpPr>
            <a:spLocks noGrp="1"/>
          </p:cNvSpPr>
          <p:nvPr>
            <p:ph type="sldNum" sz="quarter" idx="12"/>
          </p:nvPr>
        </p:nvSpPr>
        <p:spPr/>
        <p:txBody>
          <a:bodyPr/>
          <a:lstStyle/>
          <a:p>
            <a:r>
              <a:rPr lang="en-US" altLang="ja-JP"/>
              <a:t>-</a:t>
            </a:r>
            <a:fld id="{D26F39CE-828E-974C-A2DD-8D56C23B278A}" type="slidenum">
              <a:rPr lang="ja-JP" altLang="en-US" smtClean="0"/>
              <a:pPr/>
              <a:t>11</a:t>
            </a:fld>
            <a:r>
              <a:rPr lang="en-US" altLang="ja-JP"/>
              <a:t>-</a:t>
            </a:r>
            <a:endParaRPr lang="ja-JP" altLang="en-US"/>
          </a:p>
        </p:txBody>
      </p:sp>
      <p:pic>
        <p:nvPicPr>
          <p:cNvPr id="6" name="図 5">
            <a:extLst>
              <a:ext uri="{FF2B5EF4-FFF2-40B4-BE49-F238E27FC236}">
                <a16:creationId xmlns:a16="http://schemas.microsoft.com/office/drawing/2014/main" id="{29F73A6A-AD0B-D54F-BC7F-03CCCE47344A}"/>
              </a:ext>
            </a:extLst>
          </p:cNvPr>
          <p:cNvPicPr>
            <a:picLocks noChangeAspect="1"/>
          </p:cNvPicPr>
          <p:nvPr/>
        </p:nvPicPr>
        <p:blipFill>
          <a:blip r:embed="rId2"/>
          <a:stretch>
            <a:fillRect/>
          </a:stretch>
        </p:blipFill>
        <p:spPr>
          <a:xfrm>
            <a:off x="723900" y="3813925"/>
            <a:ext cx="5410200" cy="3657600"/>
          </a:xfrm>
          <a:prstGeom prst="rect">
            <a:avLst/>
          </a:prstGeom>
        </p:spPr>
      </p:pic>
      <p:sp>
        <p:nvSpPr>
          <p:cNvPr id="10" name="タイトル 1">
            <a:extLst>
              <a:ext uri="{FF2B5EF4-FFF2-40B4-BE49-F238E27FC236}">
                <a16:creationId xmlns:a16="http://schemas.microsoft.com/office/drawing/2014/main" id="{4BACCBEA-0433-3A40-B73C-53233FCFCD1F}"/>
              </a:ext>
            </a:extLst>
          </p:cNvPr>
          <p:cNvSpPr>
            <a:spLocks noGrp="1"/>
          </p:cNvSpPr>
          <p:nvPr>
            <p:ph type="title"/>
          </p:nvPr>
        </p:nvSpPr>
        <p:spPr>
          <a:xfrm>
            <a:off x="471488" y="527488"/>
            <a:ext cx="5915025" cy="1915009"/>
          </a:xfrm>
        </p:spPr>
        <p:txBody>
          <a:bodyPr/>
          <a:lstStyle/>
          <a:p>
            <a:r>
              <a:rPr lang="ja-JP" altLang="en-US"/>
              <a:t>自分を守るためにやること</a:t>
            </a:r>
            <a:br>
              <a:rPr lang="en-US" altLang="ja-JP" dirty="0"/>
            </a:br>
            <a:r>
              <a:rPr lang="ja-JP" altLang="en-US" sz="1800"/>
              <a:t>手の消毒</a:t>
            </a:r>
            <a:endParaRPr kumimoji="1" lang="ja-JP" altLang="en-US" sz="1800"/>
          </a:p>
        </p:txBody>
      </p:sp>
      <p:sp>
        <p:nvSpPr>
          <p:cNvPr id="11" name="正方形/長方形 10">
            <a:extLst>
              <a:ext uri="{FF2B5EF4-FFF2-40B4-BE49-F238E27FC236}">
                <a16:creationId xmlns:a16="http://schemas.microsoft.com/office/drawing/2014/main" id="{AA6B5930-A474-9041-9704-1AADDA98B35F}"/>
              </a:ext>
            </a:extLst>
          </p:cNvPr>
          <p:cNvSpPr/>
          <p:nvPr/>
        </p:nvSpPr>
        <p:spPr>
          <a:xfrm>
            <a:off x="783921" y="7526145"/>
            <a:ext cx="5078260" cy="2123658"/>
          </a:xfrm>
          <a:prstGeom prst="rect">
            <a:avLst/>
          </a:prstGeom>
        </p:spPr>
        <p:txBody>
          <a:bodyPr wrap="square">
            <a:spAutoFit/>
          </a:bodyPr>
          <a:lstStyle/>
          <a:p>
            <a:r>
              <a:rPr lang="ja-JP" altLang="en-US" sz="1200">
                <a:latin typeface="+mn-ea"/>
              </a:rPr>
              <a:t>手指消毒薬は、アルコールを主成分とした手指消 毒薬を使用する。いつでもどこでも容易に使用でき、手荒れもしにくい。</a:t>
            </a:r>
            <a:endParaRPr lang="en-US" altLang="ja-JP" sz="1200" dirty="0">
              <a:latin typeface="+mn-ea"/>
            </a:endParaRPr>
          </a:p>
          <a:p>
            <a:endParaRPr lang="ja-JP" altLang="en-US" sz="1200">
              <a:latin typeface="+mn-ea"/>
            </a:endParaRPr>
          </a:p>
          <a:p>
            <a:r>
              <a:rPr lang="en-US" altLang="ja-JP" sz="1200" dirty="0">
                <a:latin typeface="+mn-ea"/>
              </a:rPr>
              <a:t>• </a:t>
            </a:r>
            <a:r>
              <a:rPr lang="ja-JP" altLang="en-US" sz="1200" b="1">
                <a:latin typeface="+mn-ea"/>
              </a:rPr>
              <a:t>手に目に見える汚れがついていない状態で使う</a:t>
            </a:r>
            <a:r>
              <a:rPr lang="ja-JP" altLang="en-US" sz="1200">
                <a:latin typeface="+mn-ea"/>
              </a:rPr>
              <a:t>。</a:t>
            </a:r>
            <a:endParaRPr lang="en-US" altLang="ja-JP" sz="1200" dirty="0">
              <a:latin typeface="+mn-ea"/>
            </a:endParaRPr>
          </a:p>
          <a:p>
            <a:endParaRPr lang="ja-JP" altLang="en-US" sz="1200">
              <a:latin typeface="+mn-ea"/>
            </a:endParaRPr>
          </a:p>
          <a:p>
            <a:r>
              <a:rPr lang="en-US" altLang="ja-JP" sz="1200" dirty="0">
                <a:latin typeface="+mn-ea"/>
              </a:rPr>
              <a:t>• </a:t>
            </a:r>
            <a:r>
              <a:rPr lang="ja-JP" altLang="en-US" sz="1200" b="1">
                <a:latin typeface="+mn-ea"/>
              </a:rPr>
              <a:t>手を洗った後は、十分乾燥させてから使う</a:t>
            </a:r>
            <a:r>
              <a:rPr lang="ja-JP" altLang="en-US" sz="1200">
                <a:latin typeface="+mn-ea"/>
              </a:rPr>
              <a:t>。 手が濡れていると、アルコール製剤の濃度が薄くなり</a:t>
            </a:r>
          </a:p>
          <a:p>
            <a:r>
              <a:rPr lang="ja-JP" altLang="en-US" sz="1200">
                <a:latin typeface="+mn-ea"/>
              </a:rPr>
              <a:t>  十分な消毒効果が得られない。</a:t>
            </a:r>
            <a:endParaRPr lang="en-US" altLang="ja-JP" sz="1200" dirty="0">
              <a:latin typeface="+mn-ea"/>
            </a:endParaRPr>
          </a:p>
          <a:p>
            <a:endParaRPr lang="ja-JP" altLang="en-US" sz="1200">
              <a:latin typeface="+mn-ea"/>
            </a:endParaRPr>
          </a:p>
          <a:p>
            <a:r>
              <a:rPr lang="en-US" altLang="ja-JP" sz="1200" dirty="0">
                <a:latin typeface="+mn-ea"/>
              </a:rPr>
              <a:t>• </a:t>
            </a:r>
            <a:r>
              <a:rPr lang="ja-JP" altLang="en-US" sz="1200">
                <a:latin typeface="+mn-ea"/>
              </a:rPr>
              <a:t>嘔吐下痢症や疥癬などを除いてほぼ全ての場面で、 流水石鹸による手洗いに代わって使用することができるので、積極的に使う。</a:t>
            </a:r>
          </a:p>
        </p:txBody>
      </p:sp>
    </p:spTree>
    <p:extLst>
      <p:ext uri="{BB962C8B-B14F-4D97-AF65-F5344CB8AC3E}">
        <p14:creationId xmlns:p14="http://schemas.microsoft.com/office/powerpoint/2010/main" val="808681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CD4B54-66B3-F74A-B004-82ACF897242E}"/>
              </a:ext>
            </a:extLst>
          </p:cNvPr>
          <p:cNvSpPr>
            <a:spLocks noGrp="1"/>
          </p:cNvSpPr>
          <p:nvPr>
            <p:ph type="title"/>
          </p:nvPr>
        </p:nvSpPr>
        <p:spPr/>
        <p:txBody>
          <a:bodyPr/>
          <a:lstStyle/>
          <a:p>
            <a:r>
              <a:rPr lang="ja-JP" altLang="en-US"/>
              <a:t>自分の守るためにやること</a:t>
            </a:r>
            <a:br>
              <a:rPr lang="en-US" altLang="ja-JP" dirty="0"/>
            </a:br>
            <a:r>
              <a:rPr lang="ja-JP" altLang="en-US" sz="1800"/>
              <a:t>個人防護具：感染者対応時</a:t>
            </a:r>
            <a:endParaRPr kumimoji="1" lang="ja-JP" altLang="en-US" sz="1800"/>
          </a:p>
        </p:txBody>
      </p:sp>
      <p:sp>
        <p:nvSpPr>
          <p:cNvPr id="3" name="コンテンツ プレースホルダー 2">
            <a:extLst>
              <a:ext uri="{FF2B5EF4-FFF2-40B4-BE49-F238E27FC236}">
                <a16:creationId xmlns:a16="http://schemas.microsoft.com/office/drawing/2014/main" id="{D364FD1E-3925-354A-8E3C-8D6B74043A2B}"/>
              </a:ext>
            </a:extLst>
          </p:cNvPr>
          <p:cNvSpPr>
            <a:spLocks noGrp="1"/>
          </p:cNvSpPr>
          <p:nvPr>
            <p:ph idx="1"/>
          </p:nvPr>
        </p:nvSpPr>
        <p:spPr/>
        <p:txBody>
          <a:bodyPr/>
          <a:lstStyle/>
          <a:p>
            <a:pPr>
              <a:lnSpc>
                <a:spcPct val="150000"/>
              </a:lnSpc>
            </a:pPr>
            <a:r>
              <a:rPr lang="ja-JP" altLang="en-US" sz="1400"/>
              <a:t>宿泊者から、一般の宿泊者や自主的待機者から発症者や、軽度な発症者への対応が必要になったり、対象者の滞在部屋や、館内での経路などへの立ち入りが必要になった場合に、個人防護具を装着してください。</a:t>
            </a:r>
            <a:endParaRPr lang="en-US" altLang="ja-JP" sz="1400" dirty="0"/>
          </a:p>
          <a:p>
            <a:pPr>
              <a:lnSpc>
                <a:spcPct val="150000"/>
              </a:lnSpc>
            </a:pPr>
            <a:endParaRPr lang="en-US" altLang="ja-JP" sz="1400" dirty="0"/>
          </a:p>
          <a:p>
            <a:pPr>
              <a:lnSpc>
                <a:spcPct val="150000"/>
              </a:lnSpc>
            </a:pPr>
            <a:r>
              <a:rPr lang="ja-JP" altLang="en-US" sz="1400"/>
              <a:t>通常どおり標準予防策に基づいて対応します。部屋の使用済みリネン、食べかすやペットボトルなどのゴミ類、糞便など体液・汚物処理をする際には、マスクのほか眼鏡、ゴーグル、 フェイスシールド付マスクを、手袋、エプロンを着用してください。</a:t>
            </a:r>
            <a:endParaRPr lang="en-US" altLang="ja-JP" sz="1400" dirty="0"/>
          </a:p>
          <a:p>
            <a:pPr>
              <a:lnSpc>
                <a:spcPct val="150000"/>
              </a:lnSpc>
            </a:pPr>
            <a:endParaRPr lang="en-US" altLang="ja-JP" sz="1400" dirty="0"/>
          </a:p>
          <a:p>
            <a:pPr>
              <a:lnSpc>
                <a:spcPct val="150000"/>
              </a:lnSpc>
            </a:pPr>
            <a:r>
              <a:rPr lang="ja-JP" altLang="en-US" sz="1400"/>
              <a:t>手袋やエプロンなどの個人防護具は作業毎に交換します。</a:t>
            </a:r>
            <a:endParaRPr lang="en-US" altLang="ja-JP" sz="1400" dirty="0"/>
          </a:p>
          <a:p>
            <a:pPr>
              <a:lnSpc>
                <a:spcPct val="150000"/>
              </a:lnSpc>
            </a:pPr>
            <a:endParaRPr lang="en-US" altLang="ja-JP" sz="1400" dirty="0"/>
          </a:p>
          <a:p>
            <a:pPr>
              <a:lnSpc>
                <a:spcPct val="150000"/>
              </a:lnSpc>
            </a:pPr>
            <a:r>
              <a:rPr lang="ja-JP" altLang="en-US" sz="1400"/>
              <a:t>個人防護具は、外す際に汚染している可能性のある場所を 触らないように丁寧にとることが重要です。また、外した後には必ず手指衛生をすることが必要になります。日ごろから 適切な着脱方法のトレーニングを行い、無意識に行えるようになることが必要です。また、</a:t>
            </a:r>
            <a:r>
              <a:rPr lang="en-US" altLang="ja-JP" sz="1400" dirty="0"/>
              <a:t>Q1 </a:t>
            </a:r>
            <a:r>
              <a:rPr lang="ja-JP" altLang="en-US" sz="1400"/>
              <a:t>に記載のある下記 </a:t>
            </a:r>
            <a:r>
              <a:rPr lang="en-US" altLang="ja-JP" sz="1400" dirty="0"/>
              <a:t>URL </a:t>
            </a:r>
            <a:r>
              <a:rPr lang="ja-JP" altLang="en-US" sz="1400"/>
              <a:t>もご参照ください。</a:t>
            </a:r>
            <a:endParaRPr lang="en-US" altLang="ja-JP" sz="1400" dirty="0"/>
          </a:p>
        </p:txBody>
      </p:sp>
      <p:sp>
        <p:nvSpPr>
          <p:cNvPr id="4" name="スライド番号プレースホルダー 3">
            <a:extLst>
              <a:ext uri="{FF2B5EF4-FFF2-40B4-BE49-F238E27FC236}">
                <a16:creationId xmlns:a16="http://schemas.microsoft.com/office/drawing/2014/main" id="{87E89B3E-0A80-F845-BA39-DF3FE34E5A54}"/>
              </a:ext>
            </a:extLst>
          </p:cNvPr>
          <p:cNvSpPr>
            <a:spLocks noGrp="1"/>
          </p:cNvSpPr>
          <p:nvPr>
            <p:ph type="sldNum" sz="quarter" idx="12"/>
          </p:nvPr>
        </p:nvSpPr>
        <p:spPr/>
        <p:txBody>
          <a:bodyPr/>
          <a:lstStyle/>
          <a:p>
            <a:r>
              <a:rPr lang="en-US" altLang="ja-JP"/>
              <a:t>-</a:t>
            </a:r>
            <a:fld id="{D26F39CE-828E-974C-A2DD-8D56C23B278A}" type="slidenum">
              <a:rPr lang="ja-JP" altLang="en-US" smtClean="0"/>
              <a:pPr/>
              <a:t>12</a:t>
            </a:fld>
            <a:r>
              <a:rPr lang="en-US" altLang="ja-JP"/>
              <a:t>-</a:t>
            </a:r>
            <a:endParaRPr lang="ja-JP" altLang="en-US"/>
          </a:p>
        </p:txBody>
      </p:sp>
    </p:spTree>
    <p:extLst>
      <p:ext uri="{BB962C8B-B14F-4D97-AF65-F5344CB8AC3E}">
        <p14:creationId xmlns:p14="http://schemas.microsoft.com/office/powerpoint/2010/main" val="2397207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D482E3-3F59-2B4D-BFFC-4BC9606CDFDE}"/>
              </a:ext>
            </a:extLst>
          </p:cNvPr>
          <p:cNvSpPr>
            <a:spLocks noGrp="1"/>
          </p:cNvSpPr>
          <p:nvPr>
            <p:ph type="title"/>
          </p:nvPr>
        </p:nvSpPr>
        <p:spPr/>
        <p:txBody>
          <a:bodyPr/>
          <a:lstStyle/>
          <a:p>
            <a:r>
              <a:rPr lang="ja-JP" altLang="en-US"/>
              <a:t>自分の守るためにやること</a:t>
            </a:r>
            <a:br>
              <a:rPr lang="en-US" altLang="ja-JP" sz="1800" dirty="0"/>
            </a:br>
            <a:r>
              <a:rPr lang="ja-JP" altLang="en-US" sz="1800"/>
              <a:t>マスクが必要な場面の一例</a:t>
            </a:r>
            <a:r>
              <a:rPr lang="ja-JP" altLang="en-US"/>
              <a:t> </a:t>
            </a:r>
            <a:endParaRPr kumimoji="1" lang="ja-JP" altLang="en-US"/>
          </a:p>
        </p:txBody>
      </p:sp>
      <p:sp>
        <p:nvSpPr>
          <p:cNvPr id="3" name="コンテンツ プレースホルダー 2">
            <a:extLst>
              <a:ext uri="{FF2B5EF4-FFF2-40B4-BE49-F238E27FC236}">
                <a16:creationId xmlns:a16="http://schemas.microsoft.com/office/drawing/2014/main" id="{0ACA9A7F-8698-5B44-BEAB-6EA288422C0F}"/>
              </a:ext>
            </a:extLst>
          </p:cNvPr>
          <p:cNvSpPr>
            <a:spLocks noGrp="1"/>
          </p:cNvSpPr>
          <p:nvPr>
            <p:ph idx="1"/>
          </p:nvPr>
        </p:nvSpPr>
        <p:spPr/>
        <p:txBody>
          <a:bodyPr/>
          <a:lstStyle/>
          <a:p>
            <a:pPr>
              <a:lnSpc>
                <a:spcPct val="150000"/>
              </a:lnSpc>
            </a:pPr>
            <a:r>
              <a:rPr lang="en-US" altLang="ja-JP" sz="1800" dirty="0"/>
              <a:t>•</a:t>
            </a:r>
            <a:r>
              <a:rPr lang="ja-JP" altLang="en-US" sz="1800"/>
              <a:t>病原体から、鼻や口の粘膜を守るために使う。</a:t>
            </a:r>
            <a:endParaRPr lang="en-US" altLang="ja-JP" sz="1800" dirty="0"/>
          </a:p>
          <a:p>
            <a:pPr>
              <a:lnSpc>
                <a:spcPct val="150000"/>
              </a:lnSpc>
            </a:pPr>
            <a:r>
              <a:rPr lang="en-US" altLang="ja-JP" sz="1800" dirty="0"/>
              <a:t>•</a:t>
            </a:r>
            <a:r>
              <a:rPr lang="ja-JP" altLang="en-US" sz="1800"/>
              <a:t>使用ごとに交換する。外した後は手指衛生をする。</a:t>
            </a:r>
          </a:p>
          <a:p>
            <a:pPr>
              <a:lnSpc>
                <a:spcPct val="150000"/>
              </a:lnSpc>
            </a:pPr>
            <a:r>
              <a:rPr lang="en-US" altLang="ja-JP" sz="1800" dirty="0"/>
              <a:t>•</a:t>
            </a:r>
            <a:r>
              <a:rPr lang="ja-JP" altLang="en-US" sz="1800"/>
              <a:t>宿泊者の半径</a:t>
            </a:r>
            <a:r>
              <a:rPr lang="en-US" altLang="ja-JP" sz="1800" dirty="0"/>
              <a:t>2m</a:t>
            </a:r>
            <a:r>
              <a:rPr lang="ja-JP" altLang="en-US" sz="1800"/>
              <a:t>以内に入る可能性がある時</a:t>
            </a:r>
            <a:endParaRPr lang="en-US" altLang="ja-JP" sz="1800" dirty="0"/>
          </a:p>
          <a:p>
            <a:pPr>
              <a:lnSpc>
                <a:spcPct val="150000"/>
              </a:lnSpc>
            </a:pPr>
            <a:r>
              <a:rPr lang="en-US" altLang="ja-JP" sz="1800" dirty="0"/>
              <a:t>•</a:t>
            </a:r>
            <a:r>
              <a:rPr lang="ja-JP" altLang="en-US" sz="1800"/>
              <a:t>自主待機者および発症者の滞在部屋を消毒するとき</a:t>
            </a:r>
          </a:p>
          <a:p>
            <a:pPr>
              <a:lnSpc>
                <a:spcPct val="150000"/>
              </a:lnSpc>
            </a:pPr>
            <a:r>
              <a:rPr lang="en-US" altLang="ja-JP" sz="1800" dirty="0"/>
              <a:t>•</a:t>
            </a:r>
            <a:r>
              <a:rPr lang="ja-JP" altLang="en-US" sz="1800"/>
              <a:t>自主待機者および発症者の滞在部屋のリネンを回収する時</a:t>
            </a:r>
          </a:p>
          <a:p>
            <a:pPr>
              <a:lnSpc>
                <a:spcPct val="150000"/>
              </a:lnSpc>
            </a:pPr>
            <a:r>
              <a:rPr lang="en-US" altLang="ja-JP" sz="1800" dirty="0"/>
              <a:t>•</a:t>
            </a:r>
            <a:r>
              <a:rPr lang="ja-JP" altLang="en-US" sz="1800"/>
              <a:t>自主待機者および発症者の滞在部屋のゴミ類を回収する時</a:t>
            </a:r>
          </a:p>
          <a:p>
            <a:pPr>
              <a:lnSpc>
                <a:spcPct val="150000"/>
              </a:lnSpc>
            </a:pPr>
            <a:r>
              <a:rPr lang="en-US" altLang="ja-JP" sz="1800" dirty="0"/>
              <a:t>• </a:t>
            </a:r>
            <a:r>
              <a:rPr lang="ja-JP" altLang="en-US" sz="1800"/>
              <a:t>嘔吐物、排泄物</a:t>
            </a:r>
            <a:r>
              <a:rPr lang="en-US" altLang="ja-JP" sz="1800" dirty="0"/>
              <a:t>(</a:t>
            </a:r>
            <a:r>
              <a:rPr lang="ja-JP" altLang="en-US" sz="1800"/>
              <a:t>尿や便など</a:t>
            </a:r>
            <a:r>
              <a:rPr lang="en-US" altLang="ja-JP" sz="1800" dirty="0"/>
              <a:t>)</a:t>
            </a:r>
            <a:r>
              <a:rPr lang="ja-JP" altLang="en-US" sz="1800"/>
              <a:t>を処理するとき など</a:t>
            </a:r>
            <a:endParaRPr kumimoji="1" lang="ja-JP" altLang="en-US" sz="1800"/>
          </a:p>
        </p:txBody>
      </p:sp>
      <p:sp>
        <p:nvSpPr>
          <p:cNvPr id="4" name="スライド番号プレースホルダー 3">
            <a:extLst>
              <a:ext uri="{FF2B5EF4-FFF2-40B4-BE49-F238E27FC236}">
                <a16:creationId xmlns:a16="http://schemas.microsoft.com/office/drawing/2014/main" id="{AF7D4961-778F-E54B-9D7C-0FA3E7CD561C}"/>
              </a:ext>
            </a:extLst>
          </p:cNvPr>
          <p:cNvSpPr>
            <a:spLocks noGrp="1"/>
          </p:cNvSpPr>
          <p:nvPr>
            <p:ph type="sldNum" sz="quarter" idx="12"/>
          </p:nvPr>
        </p:nvSpPr>
        <p:spPr/>
        <p:txBody>
          <a:bodyPr/>
          <a:lstStyle/>
          <a:p>
            <a:r>
              <a:rPr lang="en-US" altLang="ja-JP"/>
              <a:t>-</a:t>
            </a:r>
            <a:fld id="{D26F39CE-828E-974C-A2DD-8D56C23B278A}" type="slidenum">
              <a:rPr lang="ja-JP" altLang="en-US" smtClean="0"/>
              <a:pPr/>
              <a:t>13</a:t>
            </a:fld>
            <a:r>
              <a:rPr lang="en-US" altLang="ja-JP"/>
              <a:t>-</a:t>
            </a:r>
            <a:endParaRPr lang="ja-JP" altLang="en-US"/>
          </a:p>
        </p:txBody>
      </p:sp>
    </p:spTree>
    <p:extLst>
      <p:ext uri="{BB962C8B-B14F-4D97-AF65-F5344CB8AC3E}">
        <p14:creationId xmlns:p14="http://schemas.microsoft.com/office/powerpoint/2010/main" val="2858750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00B3DC-82B8-8C43-BC77-DBD894E593F5}"/>
              </a:ext>
            </a:extLst>
          </p:cNvPr>
          <p:cNvSpPr>
            <a:spLocks noGrp="1"/>
          </p:cNvSpPr>
          <p:nvPr>
            <p:ph type="title"/>
          </p:nvPr>
        </p:nvSpPr>
        <p:spPr/>
        <p:txBody>
          <a:bodyPr/>
          <a:lstStyle/>
          <a:p>
            <a:r>
              <a:rPr kumimoji="1" lang="ja-JP" altLang="en-US"/>
              <a:t>自分の守るためにやること</a:t>
            </a:r>
            <a:br>
              <a:rPr kumimoji="1" lang="en-US" altLang="ja-JP" dirty="0"/>
            </a:br>
            <a:r>
              <a:rPr kumimoji="1" lang="ja-JP" altLang="en-US" sz="1800"/>
              <a:t>個人防護具：マスクの常時装着</a:t>
            </a:r>
          </a:p>
        </p:txBody>
      </p:sp>
      <p:sp>
        <p:nvSpPr>
          <p:cNvPr id="3" name="コンテンツ プレースホルダー 2">
            <a:extLst>
              <a:ext uri="{FF2B5EF4-FFF2-40B4-BE49-F238E27FC236}">
                <a16:creationId xmlns:a16="http://schemas.microsoft.com/office/drawing/2014/main" id="{BA9ABC8F-1715-BF44-A5F8-4925E05FF5E0}"/>
              </a:ext>
            </a:extLst>
          </p:cNvPr>
          <p:cNvSpPr>
            <a:spLocks noGrp="1"/>
          </p:cNvSpPr>
          <p:nvPr>
            <p:ph idx="1"/>
          </p:nvPr>
        </p:nvSpPr>
        <p:spPr/>
        <p:txBody>
          <a:bodyPr/>
          <a:lstStyle/>
          <a:p>
            <a:pPr>
              <a:lnSpc>
                <a:spcPct val="150000"/>
              </a:lnSpc>
            </a:pPr>
            <a:r>
              <a:rPr lang="ja-JP" altLang="en-US"/>
              <a:t>マスクが入手可能であれば、従業員の常時マスク着用を検討してください。</a:t>
            </a:r>
            <a:endParaRPr lang="en-US" altLang="ja-JP" dirty="0"/>
          </a:p>
          <a:p>
            <a:pPr>
              <a:lnSpc>
                <a:spcPct val="150000"/>
              </a:lnSpc>
            </a:pPr>
            <a:endParaRPr lang="en-US" altLang="ja-JP" dirty="0"/>
          </a:p>
          <a:p>
            <a:pPr>
              <a:lnSpc>
                <a:spcPct val="150000"/>
              </a:lnSpc>
            </a:pPr>
            <a:r>
              <a:rPr lang="ja-JP" altLang="en-US"/>
              <a:t>その際には口、鼻を必ず覆うようにしてくだ さい</a:t>
            </a:r>
            <a:r>
              <a:rPr lang="en-US" altLang="ja-JP" dirty="0"/>
              <a:t>(</a:t>
            </a:r>
            <a:r>
              <a:rPr lang="ja-JP" altLang="en-US"/>
              <a:t>口や鼻の粘膜面から感染する可能性があります</a:t>
            </a:r>
            <a:r>
              <a:rPr lang="en-US" altLang="ja-JP" dirty="0"/>
              <a:t>)</a:t>
            </a:r>
            <a:r>
              <a:rPr lang="ja-JP" altLang="en-US"/>
              <a:t>。</a:t>
            </a:r>
            <a:endParaRPr lang="en-US" altLang="ja-JP" dirty="0"/>
          </a:p>
        </p:txBody>
      </p:sp>
      <p:sp>
        <p:nvSpPr>
          <p:cNvPr id="4" name="スライド番号プレースホルダー 3">
            <a:extLst>
              <a:ext uri="{FF2B5EF4-FFF2-40B4-BE49-F238E27FC236}">
                <a16:creationId xmlns:a16="http://schemas.microsoft.com/office/drawing/2014/main" id="{48A239B5-5B3D-F242-B57F-E14164B477B9}"/>
              </a:ext>
            </a:extLst>
          </p:cNvPr>
          <p:cNvSpPr>
            <a:spLocks noGrp="1"/>
          </p:cNvSpPr>
          <p:nvPr>
            <p:ph type="sldNum" sz="quarter" idx="12"/>
          </p:nvPr>
        </p:nvSpPr>
        <p:spPr/>
        <p:txBody>
          <a:bodyPr/>
          <a:lstStyle/>
          <a:p>
            <a:r>
              <a:rPr lang="en-US" altLang="ja-JP"/>
              <a:t>-</a:t>
            </a:r>
            <a:fld id="{D26F39CE-828E-974C-A2DD-8D56C23B278A}" type="slidenum">
              <a:rPr lang="ja-JP" altLang="en-US" smtClean="0"/>
              <a:pPr/>
              <a:t>14</a:t>
            </a:fld>
            <a:r>
              <a:rPr lang="en-US" altLang="ja-JP"/>
              <a:t>-</a:t>
            </a:r>
            <a:endParaRPr lang="ja-JP" altLang="en-US"/>
          </a:p>
        </p:txBody>
      </p:sp>
      <p:pic>
        <p:nvPicPr>
          <p:cNvPr id="8" name="図 7">
            <a:extLst>
              <a:ext uri="{FF2B5EF4-FFF2-40B4-BE49-F238E27FC236}">
                <a16:creationId xmlns:a16="http://schemas.microsoft.com/office/drawing/2014/main" id="{96F7CD37-CE96-0F44-AB14-538427B65D5A}"/>
              </a:ext>
            </a:extLst>
          </p:cNvPr>
          <p:cNvPicPr>
            <a:picLocks noChangeAspect="1"/>
          </p:cNvPicPr>
          <p:nvPr/>
        </p:nvPicPr>
        <p:blipFill>
          <a:blip r:embed="rId2"/>
          <a:stretch>
            <a:fillRect/>
          </a:stretch>
        </p:blipFill>
        <p:spPr>
          <a:xfrm>
            <a:off x="471487" y="5353207"/>
            <a:ext cx="5642975" cy="3293131"/>
          </a:xfrm>
          <a:prstGeom prst="rect">
            <a:avLst/>
          </a:prstGeom>
        </p:spPr>
      </p:pic>
    </p:spTree>
    <p:extLst>
      <p:ext uri="{BB962C8B-B14F-4D97-AF65-F5344CB8AC3E}">
        <p14:creationId xmlns:p14="http://schemas.microsoft.com/office/powerpoint/2010/main" val="3404585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FB8069-1420-4D4B-97E8-633141F4E7B2}"/>
              </a:ext>
            </a:extLst>
          </p:cNvPr>
          <p:cNvSpPr>
            <a:spLocks noGrp="1"/>
          </p:cNvSpPr>
          <p:nvPr>
            <p:ph type="title"/>
          </p:nvPr>
        </p:nvSpPr>
        <p:spPr/>
        <p:txBody>
          <a:bodyPr/>
          <a:lstStyle/>
          <a:p>
            <a:r>
              <a:rPr lang="ja-JP" altLang="en-US"/>
              <a:t>自分の守るためにやること</a:t>
            </a:r>
            <a:br>
              <a:rPr lang="en-US" altLang="ja-JP" dirty="0"/>
            </a:br>
            <a:r>
              <a:rPr lang="ja-JP" altLang="en-US" sz="1800"/>
              <a:t>マスクを使う際の注意点 </a:t>
            </a:r>
            <a:endParaRPr kumimoji="1" lang="ja-JP" altLang="en-US" sz="1800"/>
          </a:p>
        </p:txBody>
      </p:sp>
      <p:sp>
        <p:nvSpPr>
          <p:cNvPr id="3" name="コンテンツ プレースホルダー 2">
            <a:extLst>
              <a:ext uri="{FF2B5EF4-FFF2-40B4-BE49-F238E27FC236}">
                <a16:creationId xmlns:a16="http://schemas.microsoft.com/office/drawing/2014/main" id="{15D8FD97-E827-8842-9E55-A9ED5E49D26C}"/>
              </a:ext>
            </a:extLst>
          </p:cNvPr>
          <p:cNvSpPr>
            <a:spLocks noGrp="1"/>
          </p:cNvSpPr>
          <p:nvPr>
            <p:ph idx="1"/>
          </p:nvPr>
        </p:nvSpPr>
        <p:spPr/>
        <p:txBody>
          <a:bodyPr/>
          <a:lstStyle/>
          <a:p>
            <a:pPr marL="285750" indent="-285750">
              <a:buFont typeface="Arial" panose="020B0604020202020204" pitchFamily="34" charset="0"/>
              <a:buChar char="•"/>
            </a:pPr>
            <a:r>
              <a:rPr lang="ja-JP" altLang="en-US" sz="1400" b="1"/>
              <a:t>マスクは、鼻から顎にかけて覆うようにつける。</a:t>
            </a:r>
            <a:endParaRPr lang="en-US" altLang="ja-JP" sz="1400" b="1" dirty="0"/>
          </a:p>
          <a:p>
            <a:r>
              <a:rPr lang="ja-JP" altLang="en-US" sz="1400"/>
              <a:t>　鼻が出たり、顎だけ覆うような使い方はしない。 </a:t>
            </a:r>
            <a:br>
              <a:rPr lang="en-US" altLang="ja-JP" sz="1400" dirty="0"/>
            </a:br>
            <a:endParaRPr lang="ja-JP" altLang="en-US" sz="1400"/>
          </a:p>
          <a:p>
            <a:pPr marL="285750" indent="-285750">
              <a:buFont typeface="Arial" panose="020B0604020202020204" pitchFamily="34" charset="0"/>
              <a:buChar char="•"/>
            </a:pPr>
            <a:r>
              <a:rPr lang="ja-JP" altLang="en-US" sz="1400" b="1"/>
              <a:t>マスクの表面、内側はどちらも汚れている。 </a:t>
            </a:r>
            <a:endParaRPr lang="en-US" altLang="ja-JP" sz="1400" b="1" dirty="0"/>
          </a:p>
          <a:p>
            <a:r>
              <a:rPr lang="ja-JP" altLang="en-US" sz="1400"/>
              <a:t>　マスクをつけている時、外すときは、</a:t>
            </a:r>
            <a:r>
              <a:rPr lang="ja-JP" altLang="en-US" sz="1400" b="1"/>
              <a:t>表面を触らない </a:t>
            </a:r>
            <a:br>
              <a:rPr lang="en-US" altLang="ja-JP" sz="1400" b="1" dirty="0"/>
            </a:br>
            <a:endParaRPr lang="ja-JP" altLang="en-US" sz="1400"/>
          </a:p>
          <a:p>
            <a:pPr marL="285750" indent="-285750">
              <a:buFont typeface="Arial" panose="020B0604020202020204" pitchFamily="34" charset="0"/>
              <a:buChar char="•"/>
            </a:pPr>
            <a:r>
              <a:rPr lang="ja-JP" altLang="en-US" sz="1400" b="1"/>
              <a:t>外した後は、すぐに手指衛生をする。 </a:t>
            </a:r>
            <a:br>
              <a:rPr lang="en-US" altLang="ja-JP" sz="1400" b="1" dirty="0"/>
            </a:br>
            <a:endParaRPr lang="ja-JP" altLang="en-US" sz="1400"/>
          </a:p>
          <a:p>
            <a:pPr marL="285750" indent="-285750">
              <a:buFont typeface="Arial" panose="020B0604020202020204" pitchFamily="34" charset="0"/>
              <a:buChar char="•"/>
            </a:pPr>
            <a:r>
              <a:rPr lang="ja-JP" altLang="en-US" sz="1400" b="1"/>
              <a:t>マスクで覆われていない顔の部分も汚染している。</a:t>
            </a:r>
            <a:br>
              <a:rPr lang="en-US" altLang="ja-JP" sz="1400" b="1" dirty="0"/>
            </a:br>
            <a:r>
              <a:rPr lang="ja-JP" altLang="en-US" sz="1400" b="1"/>
              <a:t> </a:t>
            </a:r>
            <a:endParaRPr lang="ja-JP" altLang="en-US" sz="1400"/>
          </a:p>
          <a:p>
            <a:pPr marL="285750" indent="-285750">
              <a:buFont typeface="Arial" panose="020B0604020202020204" pitchFamily="34" charset="0"/>
              <a:buChar char="•"/>
            </a:pPr>
            <a:r>
              <a:rPr lang="ja-JP" altLang="en-US" sz="1400"/>
              <a:t>マスクは、</a:t>
            </a:r>
            <a:r>
              <a:rPr lang="ja-JP" altLang="en-US" sz="1400" b="1"/>
              <a:t>一度外したら廃棄し再利用しない。</a:t>
            </a:r>
            <a:br>
              <a:rPr lang="en-US" altLang="ja-JP" sz="1400" b="1" dirty="0"/>
            </a:br>
            <a:r>
              <a:rPr lang="ja-JP" altLang="en-US" sz="1400" b="1"/>
              <a:t> </a:t>
            </a:r>
            <a:endParaRPr lang="en-US" altLang="ja-JP" sz="1400" b="1" dirty="0"/>
          </a:p>
          <a:p>
            <a:pPr marL="285750" indent="-285750">
              <a:buFont typeface="Arial" panose="020B0604020202020204" pitchFamily="34" charset="0"/>
              <a:buChar char="•"/>
            </a:pPr>
            <a:r>
              <a:rPr kumimoji="0" lang="ja-JP" altLang="ja-JP" sz="1400"/>
              <a:t>マスクは、</a:t>
            </a:r>
            <a:r>
              <a:rPr kumimoji="0" lang="ja-JP" altLang="ja-JP" sz="1400" b="1"/>
              <a:t>テーブルなどに置かない。 </a:t>
            </a:r>
            <a:endParaRPr kumimoji="0" lang="ja-JP" altLang="ja-JP" sz="1400"/>
          </a:p>
          <a:p>
            <a:endParaRPr lang="ja-JP" altLang="en-US" sz="1400"/>
          </a:p>
          <a:p>
            <a:endParaRPr kumimoji="1" lang="ja-JP" altLang="en-US" sz="1400"/>
          </a:p>
        </p:txBody>
      </p:sp>
      <p:sp>
        <p:nvSpPr>
          <p:cNvPr id="4" name="スライド番号プレースホルダー 3">
            <a:extLst>
              <a:ext uri="{FF2B5EF4-FFF2-40B4-BE49-F238E27FC236}">
                <a16:creationId xmlns:a16="http://schemas.microsoft.com/office/drawing/2014/main" id="{B851283D-CB34-424A-9E8A-DF6D58327BD9}"/>
              </a:ext>
            </a:extLst>
          </p:cNvPr>
          <p:cNvSpPr>
            <a:spLocks noGrp="1"/>
          </p:cNvSpPr>
          <p:nvPr>
            <p:ph type="sldNum" sz="quarter" idx="12"/>
          </p:nvPr>
        </p:nvSpPr>
        <p:spPr/>
        <p:txBody>
          <a:bodyPr/>
          <a:lstStyle/>
          <a:p>
            <a:r>
              <a:rPr lang="en-US" altLang="ja-JP"/>
              <a:t>-</a:t>
            </a:r>
            <a:fld id="{D26F39CE-828E-974C-A2DD-8D56C23B278A}" type="slidenum">
              <a:rPr lang="ja-JP" altLang="en-US" smtClean="0"/>
              <a:pPr/>
              <a:t>15</a:t>
            </a:fld>
            <a:r>
              <a:rPr lang="en-US" altLang="ja-JP"/>
              <a:t>-</a:t>
            </a:r>
            <a:endParaRPr lang="ja-JP" altLang="en-US"/>
          </a:p>
        </p:txBody>
      </p:sp>
    </p:spTree>
    <p:extLst>
      <p:ext uri="{BB962C8B-B14F-4D97-AF65-F5344CB8AC3E}">
        <p14:creationId xmlns:p14="http://schemas.microsoft.com/office/powerpoint/2010/main" val="1181647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D482E3-3F59-2B4D-BFFC-4BC9606CDFDE}"/>
              </a:ext>
            </a:extLst>
          </p:cNvPr>
          <p:cNvSpPr>
            <a:spLocks noGrp="1"/>
          </p:cNvSpPr>
          <p:nvPr>
            <p:ph type="title"/>
          </p:nvPr>
        </p:nvSpPr>
        <p:spPr/>
        <p:txBody>
          <a:bodyPr/>
          <a:lstStyle/>
          <a:p>
            <a:r>
              <a:rPr lang="ja-JP" altLang="en-US"/>
              <a:t>自分の守るためにやること</a:t>
            </a:r>
            <a:br>
              <a:rPr lang="en-US" altLang="ja-JP" dirty="0"/>
            </a:br>
            <a:r>
              <a:rPr lang="ja-JP" altLang="en-US" sz="1800"/>
              <a:t>手袋が必要な場面の一例 </a:t>
            </a:r>
            <a:endParaRPr kumimoji="1" lang="ja-JP" altLang="en-US" sz="1800"/>
          </a:p>
        </p:txBody>
      </p:sp>
      <p:sp>
        <p:nvSpPr>
          <p:cNvPr id="3" name="コンテンツ プレースホルダー 2">
            <a:extLst>
              <a:ext uri="{FF2B5EF4-FFF2-40B4-BE49-F238E27FC236}">
                <a16:creationId xmlns:a16="http://schemas.microsoft.com/office/drawing/2014/main" id="{0ACA9A7F-8698-5B44-BEAB-6EA288422C0F}"/>
              </a:ext>
            </a:extLst>
          </p:cNvPr>
          <p:cNvSpPr>
            <a:spLocks noGrp="1"/>
          </p:cNvSpPr>
          <p:nvPr>
            <p:ph idx="1"/>
          </p:nvPr>
        </p:nvSpPr>
        <p:spPr/>
        <p:txBody>
          <a:bodyPr/>
          <a:lstStyle/>
          <a:p>
            <a:r>
              <a:rPr lang="ja-JP" altLang="en-US" sz="1800"/>
              <a:t>従業員</a:t>
            </a:r>
            <a:endParaRPr lang="en-US" altLang="ja-JP" sz="1800" dirty="0"/>
          </a:p>
          <a:p>
            <a:r>
              <a:rPr lang="ja-JP" altLang="en-US" sz="1800"/>
              <a:t>病原体から、鼻や口の粘膜を守るために使う。</a:t>
            </a:r>
            <a:endParaRPr lang="en-US" altLang="ja-JP" sz="1800" dirty="0"/>
          </a:p>
          <a:p>
            <a:r>
              <a:rPr lang="ja-JP" altLang="en-US" sz="1800"/>
              <a:t>使用ごとに交換する。外した後は手指衛生をする。</a:t>
            </a:r>
            <a:endParaRPr lang="en-US" altLang="ja-JP" sz="1800" dirty="0"/>
          </a:p>
          <a:p>
            <a:endParaRPr lang="ja-JP" altLang="en-US" sz="1800"/>
          </a:p>
          <a:p>
            <a:r>
              <a:rPr lang="en-US" altLang="ja-JP" sz="1800" dirty="0"/>
              <a:t>•</a:t>
            </a:r>
            <a:r>
              <a:rPr lang="ja-JP" altLang="en-US" sz="1800"/>
              <a:t>自主待機者</a:t>
            </a:r>
            <a:r>
              <a:rPr lang="en-US" altLang="ja-JP" sz="1800" dirty="0"/>
              <a:t>/</a:t>
            </a:r>
            <a:r>
              <a:rPr lang="ja-JP" altLang="en-US" sz="1800"/>
              <a:t>発症者の滞在部屋を消毒するとき</a:t>
            </a:r>
          </a:p>
          <a:p>
            <a:r>
              <a:rPr lang="en-US" altLang="ja-JP" sz="1800" dirty="0"/>
              <a:t>•</a:t>
            </a:r>
            <a:r>
              <a:rPr lang="ja-JP" altLang="en-US" sz="1800"/>
              <a:t>自主待機者</a:t>
            </a:r>
            <a:r>
              <a:rPr lang="en-US" altLang="ja-JP" sz="1800" dirty="0"/>
              <a:t>/</a:t>
            </a:r>
            <a:r>
              <a:rPr lang="ja-JP" altLang="en-US" sz="1800"/>
              <a:t>発症者の滞在部屋のリネンを回収する時</a:t>
            </a:r>
          </a:p>
          <a:p>
            <a:r>
              <a:rPr lang="en-US" altLang="ja-JP" sz="1800" dirty="0"/>
              <a:t>•</a:t>
            </a:r>
            <a:r>
              <a:rPr lang="ja-JP" altLang="en-US" sz="1800"/>
              <a:t>自主待機者</a:t>
            </a:r>
            <a:r>
              <a:rPr lang="en-US" altLang="ja-JP" sz="1800" dirty="0"/>
              <a:t>/</a:t>
            </a:r>
            <a:r>
              <a:rPr lang="ja-JP" altLang="en-US" sz="1800"/>
              <a:t>発症者の滞在部屋のゴミ類を回収する時</a:t>
            </a:r>
          </a:p>
          <a:p>
            <a:r>
              <a:rPr lang="en-US" altLang="ja-JP" sz="1800" dirty="0"/>
              <a:t>• </a:t>
            </a:r>
            <a:r>
              <a:rPr lang="ja-JP" altLang="en-US" sz="1800"/>
              <a:t>嘔吐物、排泄物</a:t>
            </a:r>
            <a:r>
              <a:rPr lang="en-US" altLang="ja-JP" sz="1800" dirty="0"/>
              <a:t>(</a:t>
            </a:r>
            <a:r>
              <a:rPr lang="ja-JP" altLang="en-US" sz="1800"/>
              <a:t>尿や便など</a:t>
            </a:r>
            <a:r>
              <a:rPr lang="en-US" altLang="ja-JP" sz="1800" dirty="0"/>
              <a:t>)</a:t>
            </a:r>
            <a:r>
              <a:rPr lang="ja-JP" altLang="en-US" sz="1800"/>
              <a:t>を処理するとき など</a:t>
            </a:r>
            <a:endParaRPr kumimoji="1" lang="ja-JP" altLang="en-US" sz="1800"/>
          </a:p>
        </p:txBody>
      </p:sp>
      <p:sp>
        <p:nvSpPr>
          <p:cNvPr id="4" name="スライド番号プレースホルダー 3">
            <a:extLst>
              <a:ext uri="{FF2B5EF4-FFF2-40B4-BE49-F238E27FC236}">
                <a16:creationId xmlns:a16="http://schemas.microsoft.com/office/drawing/2014/main" id="{AF7D4961-778F-E54B-9D7C-0FA3E7CD561C}"/>
              </a:ext>
            </a:extLst>
          </p:cNvPr>
          <p:cNvSpPr>
            <a:spLocks noGrp="1"/>
          </p:cNvSpPr>
          <p:nvPr>
            <p:ph type="sldNum" sz="quarter" idx="12"/>
          </p:nvPr>
        </p:nvSpPr>
        <p:spPr/>
        <p:txBody>
          <a:bodyPr/>
          <a:lstStyle/>
          <a:p>
            <a:r>
              <a:rPr lang="en-US" altLang="ja-JP"/>
              <a:t>-</a:t>
            </a:r>
            <a:fld id="{D26F39CE-828E-974C-A2DD-8D56C23B278A}" type="slidenum">
              <a:rPr lang="ja-JP" altLang="en-US" smtClean="0"/>
              <a:pPr/>
              <a:t>16</a:t>
            </a:fld>
            <a:r>
              <a:rPr lang="en-US" altLang="ja-JP"/>
              <a:t>-</a:t>
            </a:r>
            <a:endParaRPr lang="ja-JP" altLang="en-US"/>
          </a:p>
        </p:txBody>
      </p:sp>
    </p:spTree>
    <p:extLst>
      <p:ext uri="{BB962C8B-B14F-4D97-AF65-F5344CB8AC3E}">
        <p14:creationId xmlns:p14="http://schemas.microsoft.com/office/powerpoint/2010/main" val="155922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ACFE4E-9AC1-2A4F-91D2-E11A017EF0D4}"/>
              </a:ext>
            </a:extLst>
          </p:cNvPr>
          <p:cNvSpPr>
            <a:spLocks noGrp="1"/>
          </p:cNvSpPr>
          <p:nvPr>
            <p:ph type="title"/>
          </p:nvPr>
        </p:nvSpPr>
        <p:spPr/>
        <p:txBody>
          <a:bodyPr/>
          <a:lstStyle/>
          <a:p>
            <a:r>
              <a:rPr lang="ja-JP" altLang="en-US"/>
              <a:t>自分の守るためにやること</a:t>
            </a:r>
            <a:br>
              <a:rPr lang="en-US" altLang="ja-JP" dirty="0"/>
            </a:br>
            <a:r>
              <a:rPr lang="ja-JP" altLang="en-US" sz="1800"/>
              <a:t>手袋を使う際の注意点 </a:t>
            </a:r>
            <a:endParaRPr kumimoji="1" lang="ja-JP" altLang="en-US" sz="1800"/>
          </a:p>
        </p:txBody>
      </p:sp>
      <p:sp>
        <p:nvSpPr>
          <p:cNvPr id="3" name="コンテンツ プレースホルダー 2">
            <a:extLst>
              <a:ext uri="{FF2B5EF4-FFF2-40B4-BE49-F238E27FC236}">
                <a16:creationId xmlns:a16="http://schemas.microsoft.com/office/drawing/2014/main" id="{123D734B-C2EB-8949-BC23-12BDF197B68C}"/>
              </a:ext>
            </a:extLst>
          </p:cNvPr>
          <p:cNvSpPr>
            <a:spLocks noGrp="1"/>
          </p:cNvSpPr>
          <p:nvPr>
            <p:ph idx="1"/>
          </p:nvPr>
        </p:nvSpPr>
        <p:spPr>
          <a:xfrm>
            <a:off x="471488" y="2637434"/>
            <a:ext cx="5915025" cy="7072920"/>
          </a:xfrm>
        </p:spPr>
        <p:txBody>
          <a:bodyPr/>
          <a:lstStyle/>
          <a:p>
            <a:r>
              <a:rPr lang="ja-JP" altLang="en-US" sz="1800" b="1"/>
              <a:t>手袋は、使用直前に手指消毒</a:t>
            </a:r>
            <a:r>
              <a:rPr lang="ja-JP" altLang="en-US" sz="1800"/>
              <a:t>をしてつける。 </a:t>
            </a:r>
            <a:endParaRPr lang="en-US" altLang="ja-JP" sz="1800" dirty="0"/>
          </a:p>
          <a:p>
            <a:r>
              <a:rPr lang="ja-JP" altLang="en-US" sz="1800"/>
              <a:t>手についた細菌を減らして、つける前の手袋を汚さないように付ける。 </a:t>
            </a:r>
            <a:endParaRPr lang="en-US" altLang="ja-JP" sz="1800" dirty="0"/>
          </a:p>
          <a:p>
            <a:endParaRPr lang="ja-JP" altLang="en-US" sz="1800"/>
          </a:p>
          <a:p>
            <a:r>
              <a:rPr lang="en-US" altLang="ja-JP" sz="1800" dirty="0"/>
              <a:t>• </a:t>
            </a:r>
            <a:r>
              <a:rPr lang="ja-JP" altLang="en-US" sz="1800"/>
              <a:t>手袋交換</a:t>
            </a:r>
            <a:endParaRPr lang="en-US" altLang="ja-JP" sz="1800" dirty="0"/>
          </a:p>
          <a:p>
            <a:r>
              <a:rPr lang="ja-JP" altLang="en-US" sz="1800"/>
              <a:t>外して手指消毒してから手袋を付ける </a:t>
            </a:r>
            <a:endParaRPr lang="en-US" altLang="ja-JP" sz="1800" dirty="0"/>
          </a:p>
          <a:p>
            <a:r>
              <a:rPr lang="ja-JP" altLang="en-US" sz="1800"/>
              <a:t>　手袋が破れたとき</a:t>
            </a:r>
            <a:br>
              <a:rPr lang="ja-JP" altLang="en-US" sz="1800"/>
            </a:br>
            <a:r>
              <a:rPr lang="ja-JP" altLang="en-US" sz="1800"/>
              <a:t>　ケア</a:t>
            </a:r>
            <a:r>
              <a:rPr lang="en-US" altLang="ja-JP" sz="1800" dirty="0"/>
              <a:t>1</a:t>
            </a:r>
            <a:r>
              <a:rPr lang="ja-JP" altLang="en-US" sz="1800"/>
              <a:t>回ごとに</a:t>
            </a:r>
            <a:br>
              <a:rPr lang="ja-JP" altLang="en-US" sz="1800"/>
            </a:br>
            <a:r>
              <a:rPr lang="ja-JP" altLang="en-US" sz="1800"/>
              <a:t>　長時間使用で汗をかいたとき </a:t>
            </a:r>
            <a:endParaRPr lang="en-US" altLang="ja-JP" sz="1800" dirty="0"/>
          </a:p>
          <a:p>
            <a:endParaRPr lang="ja-JP" altLang="en-US" sz="1800"/>
          </a:p>
          <a:p>
            <a:r>
              <a:rPr lang="en-US" altLang="ja-JP" sz="1800" dirty="0"/>
              <a:t>• </a:t>
            </a:r>
            <a:r>
              <a:rPr lang="ja-JP" altLang="en-US" sz="1800"/>
              <a:t>汚染された手袋で他の環境表面や物品に触れない。</a:t>
            </a:r>
            <a:endParaRPr lang="en-US" altLang="ja-JP" sz="1800" dirty="0"/>
          </a:p>
          <a:p>
            <a:r>
              <a:rPr lang="en-US" altLang="ja-JP" sz="1800" dirty="0"/>
              <a:t>• </a:t>
            </a:r>
            <a:r>
              <a:rPr lang="ja-JP" altLang="en-US" sz="1800"/>
              <a:t>複数の防護具を付けたときは、手袋から外す。</a:t>
            </a:r>
            <a:br>
              <a:rPr lang="ja-JP" altLang="en-US" sz="1800"/>
            </a:br>
            <a:r>
              <a:rPr lang="en-US" altLang="ja-JP" sz="1800" dirty="0"/>
              <a:t>• </a:t>
            </a:r>
            <a:r>
              <a:rPr lang="ja-JP" altLang="en-US" sz="1800"/>
              <a:t>手袋をはずした後は、すぐに手を洗い乾燥させる。 </a:t>
            </a:r>
            <a:endParaRPr lang="en-US" altLang="ja-JP" sz="1800" dirty="0"/>
          </a:p>
          <a:p>
            <a:endParaRPr lang="en-US" altLang="ja-JP" sz="1800" dirty="0"/>
          </a:p>
          <a:p>
            <a:r>
              <a:rPr lang="ja-JP" altLang="en-US" sz="1800" b="1"/>
              <a:t>注意</a:t>
            </a:r>
            <a:endParaRPr lang="en-US" altLang="ja-JP" sz="1800" b="1" dirty="0"/>
          </a:p>
          <a:p>
            <a:r>
              <a:rPr lang="ja-JP" altLang="en-US" sz="1800"/>
              <a:t>手袋着用は手指衛生に代わるものではない。 </a:t>
            </a:r>
            <a:endParaRPr lang="en-US" altLang="ja-JP" sz="1800" dirty="0"/>
          </a:p>
          <a:p>
            <a:r>
              <a:rPr lang="ja-JP" altLang="en-US" sz="1800"/>
              <a:t>手袋のまま、手洗いやアルコール消毒をしても、 病原体を完全には取り除けない。 </a:t>
            </a:r>
            <a:endParaRPr lang="en-US" altLang="ja-JP" sz="1800" dirty="0"/>
          </a:p>
          <a:p>
            <a:r>
              <a:rPr lang="ja-JP" altLang="en-US" sz="1800"/>
              <a:t>手袋には、一定の割合でピンホールが開いてる ので汚染する。 </a:t>
            </a:r>
            <a:endParaRPr lang="en-US" altLang="ja-JP" sz="1800" dirty="0"/>
          </a:p>
          <a:p>
            <a:r>
              <a:rPr lang="ja-JP" altLang="en-US" sz="1800"/>
              <a:t>手袋の中で常在菌が繁殖したり、外すときに手が汚染する。 </a:t>
            </a:r>
          </a:p>
          <a:p>
            <a:endParaRPr lang="en-US" altLang="ja-JP" sz="1800" dirty="0"/>
          </a:p>
          <a:p>
            <a:endParaRPr lang="en-US" altLang="ja-JP" sz="1800" dirty="0"/>
          </a:p>
        </p:txBody>
      </p:sp>
      <p:sp>
        <p:nvSpPr>
          <p:cNvPr id="4" name="スライド番号プレースホルダー 3">
            <a:extLst>
              <a:ext uri="{FF2B5EF4-FFF2-40B4-BE49-F238E27FC236}">
                <a16:creationId xmlns:a16="http://schemas.microsoft.com/office/drawing/2014/main" id="{7314869C-B5D6-7D48-AC1F-378EA5C3FD7B}"/>
              </a:ext>
            </a:extLst>
          </p:cNvPr>
          <p:cNvSpPr>
            <a:spLocks noGrp="1"/>
          </p:cNvSpPr>
          <p:nvPr>
            <p:ph type="sldNum" sz="quarter" idx="12"/>
          </p:nvPr>
        </p:nvSpPr>
        <p:spPr/>
        <p:txBody>
          <a:bodyPr/>
          <a:lstStyle/>
          <a:p>
            <a:r>
              <a:rPr lang="en-US" altLang="ja-JP"/>
              <a:t>-</a:t>
            </a:r>
            <a:fld id="{D26F39CE-828E-974C-A2DD-8D56C23B278A}" type="slidenum">
              <a:rPr lang="ja-JP" altLang="en-US" smtClean="0"/>
              <a:pPr/>
              <a:t>17</a:t>
            </a:fld>
            <a:r>
              <a:rPr lang="en-US" altLang="ja-JP"/>
              <a:t>-</a:t>
            </a:r>
            <a:endParaRPr lang="ja-JP" altLang="en-US"/>
          </a:p>
        </p:txBody>
      </p:sp>
    </p:spTree>
    <p:extLst>
      <p:ext uri="{BB962C8B-B14F-4D97-AF65-F5344CB8AC3E}">
        <p14:creationId xmlns:p14="http://schemas.microsoft.com/office/powerpoint/2010/main" val="2302954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4E2F2F-6449-4248-B8D0-0F6C376464C4}"/>
              </a:ext>
            </a:extLst>
          </p:cNvPr>
          <p:cNvSpPr>
            <a:spLocks noGrp="1"/>
          </p:cNvSpPr>
          <p:nvPr>
            <p:ph type="title"/>
          </p:nvPr>
        </p:nvSpPr>
        <p:spPr/>
        <p:txBody>
          <a:bodyPr/>
          <a:lstStyle/>
          <a:p>
            <a:r>
              <a:rPr lang="ja-JP" altLang="en-US"/>
              <a:t>自分の守るためにやること</a:t>
            </a:r>
            <a:br>
              <a:rPr lang="en-US" altLang="ja-JP" dirty="0"/>
            </a:br>
            <a:r>
              <a:rPr lang="ja-JP" altLang="en-US" sz="1800"/>
              <a:t>手袋の外し方   手を汚染させないように外す </a:t>
            </a:r>
            <a:endParaRPr kumimoji="1" lang="ja-JP" altLang="en-US" sz="1800"/>
          </a:p>
        </p:txBody>
      </p:sp>
      <p:sp>
        <p:nvSpPr>
          <p:cNvPr id="4" name="スライド番号プレースホルダー 3">
            <a:extLst>
              <a:ext uri="{FF2B5EF4-FFF2-40B4-BE49-F238E27FC236}">
                <a16:creationId xmlns:a16="http://schemas.microsoft.com/office/drawing/2014/main" id="{2C2ED615-80D2-CF41-8743-6AE4DD85F8CF}"/>
              </a:ext>
            </a:extLst>
          </p:cNvPr>
          <p:cNvSpPr>
            <a:spLocks noGrp="1"/>
          </p:cNvSpPr>
          <p:nvPr>
            <p:ph type="sldNum" sz="quarter" idx="12"/>
          </p:nvPr>
        </p:nvSpPr>
        <p:spPr/>
        <p:txBody>
          <a:bodyPr/>
          <a:lstStyle/>
          <a:p>
            <a:r>
              <a:rPr lang="en-US" altLang="ja-JP"/>
              <a:t>-</a:t>
            </a:r>
            <a:fld id="{D26F39CE-828E-974C-A2DD-8D56C23B278A}" type="slidenum">
              <a:rPr lang="ja-JP" altLang="en-US" smtClean="0"/>
              <a:pPr/>
              <a:t>18</a:t>
            </a:fld>
            <a:r>
              <a:rPr lang="en-US" altLang="ja-JP"/>
              <a:t>-</a:t>
            </a:r>
            <a:endParaRPr lang="ja-JP" altLang="en-US"/>
          </a:p>
        </p:txBody>
      </p:sp>
      <p:pic>
        <p:nvPicPr>
          <p:cNvPr id="5" name="図 4">
            <a:extLst>
              <a:ext uri="{FF2B5EF4-FFF2-40B4-BE49-F238E27FC236}">
                <a16:creationId xmlns:a16="http://schemas.microsoft.com/office/drawing/2014/main" id="{F7790708-45BA-3C4D-A1EA-1701520C2670}"/>
              </a:ext>
            </a:extLst>
          </p:cNvPr>
          <p:cNvPicPr>
            <a:picLocks noChangeAspect="1"/>
          </p:cNvPicPr>
          <p:nvPr/>
        </p:nvPicPr>
        <p:blipFill>
          <a:blip r:embed="rId2"/>
          <a:stretch>
            <a:fillRect/>
          </a:stretch>
        </p:blipFill>
        <p:spPr>
          <a:xfrm>
            <a:off x="0" y="2086176"/>
            <a:ext cx="6858000" cy="4908518"/>
          </a:xfrm>
          <a:prstGeom prst="rect">
            <a:avLst/>
          </a:prstGeom>
        </p:spPr>
      </p:pic>
      <p:sp>
        <p:nvSpPr>
          <p:cNvPr id="6" name="Rectangle 2">
            <a:extLst>
              <a:ext uri="{FF2B5EF4-FFF2-40B4-BE49-F238E27FC236}">
                <a16:creationId xmlns:a16="http://schemas.microsoft.com/office/drawing/2014/main" id="{B999DF0D-F994-6443-A3BA-7E2701C81B60}"/>
              </a:ext>
            </a:extLst>
          </p:cNvPr>
          <p:cNvSpPr>
            <a:spLocks noChangeArrowheads="1"/>
          </p:cNvSpPr>
          <p:nvPr/>
        </p:nvSpPr>
        <p:spPr bwMode="auto">
          <a:xfrm>
            <a:off x="872321" y="7109929"/>
            <a:ext cx="57038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b="0" i="0" u="none" strike="noStrike" cap="none" normalizeH="0" baseline="0">
                <a:ln>
                  <a:noFill/>
                </a:ln>
                <a:solidFill>
                  <a:srgbClr val="FF0000"/>
                </a:solidFill>
                <a:effectLst/>
                <a:latin typeface="Meiryo" panose="020B0604030504040204" pitchFamily="34" charset="-128"/>
                <a:ea typeface="Meiryo" panose="020B0604030504040204" pitchFamily="34" charset="-128"/>
              </a:rPr>
              <a:t>手袋をつける前、外した後は手指衛生</a:t>
            </a:r>
            <a:r>
              <a:rPr kumimoji="0" lang="ja-JP" altLang="ja-JP" b="0" i="0" u="none" strike="noStrike" cap="none" normalizeH="0" baseline="0">
                <a:ln>
                  <a:noFill/>
                </a:ln>
                <a:solidFill>
                  <a:schemeClr val="tx1"/>
                </a:solidFill>
                <a:effectLst/>
                <a:latin typeface="Meiryo" panose="020B0604030504040204" pitchFamily="34" charset="-128"/>
                <a:ea typeface="Meiryo" panose="020B0604030504040204" pitchFamily="34" charset="-128"/>
              </a:rPr>
              <a:t>をする。 </a:t>
            </a:r>
          </a:p>
        </p:txBody>
      </p:sp>
    </p:spTree>
    <p:extLst>
      <p:ext uri="{BB962C8B-B14F-4D97-AF65-F5344CB8AC3E}">
        <p14:creationId xmlns:p14="http://schemas.microsoft.com/office/powerpoint/2010/main" val="79364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EA20117-2528-3349-AD79-9876D3510BEE}"/>
              </a:ext>
            </a:extLst>
          </p:cNvPr>
          <p:cNvSpPr>
            <a:spLocks noGrp="1"/>
          </p:cNvSpPr>
          <p:nvPr>
            <p:ph type="sldNum" sz="quarter" idx="12"/>
          </p:nvPr>
        </p:nvSpPr>
        <p:spPr/>
        <p:txBody>
          <a:bodyPr/>
          <a:lstStyle/>
          <a:p>
            <a:r>
              <a:rPr lang="en-US" altLang="ja-JP"/>
              <a:t>-</a:t>
            </a:r>
            <a:fld id="{D26F39CE-828E-974C-A2DD-8D56C23B278A}" type="slidenum">
              <a:rPr lang="ja-JP" altLang="en-US" smtClean="0"/>
              <a:pPr/>
              <a:t>19</a:t>
            </a:fld>
            <a:r>
              <a:rPr lang="en-US" altLang="ja-JP"/>
              <a:t>-</a:t>
            </a:r>
            <a:endParaRPr lang="ja-JP" altLang="en-US"/>
          </a:p>
        </p:txBody>
      </p:sp>
      <p:pic>
        <p:nvPicPr>
          <p:cNvPr id="5" name="図 4">
            <a:extLst>
              <a:ext uri="{FF2B5EF4-FFF2-40B4-BE49-F238E27FC236}">
                <a16:creationId xmlns:a16="http://schemas.microsoft.com/office/drawing/2014/main" id="{B288DF54-BD9A-D442-BE63-0F0B37F9595A}"/>
              </a:ext>
            </a:extLst>
          </p:cNvPr>
          <p:cNvPicPr>
            <a:picLocks noChangeAspect="1"/>
          </p:cNvPicPr>
          <p:nvPr/>
        </p:nvPicPr>
        <p:blipFill>
          <a:blip r:embed="rId2"/>
          <a:stretch>
            <a:fillRect/>
          </a:stretch>
        </p:blipFill>
        <p:spPr>
          <a:xfrm>
            <a:off x="807668" y="1725010"/>
            <a:ext cx="5067300" cy="3848100"/>
          </a:xfrm>
          <a:prstGeom prst="rect">
            <a:avLst/>
          </a:prstGeom>
        </p:spPr>
      </p:pic>
      <p:pic>
        <p:nvPicPr>
          <p:cNvPr id="6" name="図 5">
            <a:extLst>
              <a:ext uri="{FF2B5EF4-FFF2-40B4-BE49-F238E27FC236}">
                <a16:creationId xmlns:a16="http://schemas.microsoft.com/office/drawing/2014/main" id="{FDFB5B9F-62D9-9F44-91F7-77878787A0F8}"/>
              </a:ext>
            </a:extLst>
          </p:cNvPr>
          <p:cNvPicPr>
            <a:picLocks noChangeAspect="1"/>
          </p:cNvPicPr>
          <p:nvPr/>
        </p:nvPicPr>
        <p:blipFill>
          <a:blip r:embed="rId3"/>
          <a:stretch>
            <a:fillRect/>
          </a:stretch>
        </p:blipFill>
        <p:spPr>
          <a:xfrm>
            <a:off x="876300" y="5573110"/>
            <a:ext cx="5105400" cy="3873500"/>
          </a:xfrm>
          <a:prstGeom prst="rect">
            <a:avLst/>
          </a:prstGeom>
        </p:spPr>
      </p:pic>
      <p:sp>
        <p:nvSpPr>
          <p:cNvPr id="7" name="タイトル 1">
            <a:extLst>
              <a:ext uri="{FF2B5EF4-FFF2-40B4-BE49-F238E27FC236}">
                <a16:creationId xmlns:a16="http://schemas.microsoft.com/office/drawing/2014/main" id="{EA425B33-1D99-C245-883F-E4AEA7B45EB5}"/>
              </a:ext>
            </a:extLst>
          </p:cNvPr>
          <p:cNvSpPr>
            <a:spLocks noGrp="1"/>
          </p:cNvSpPr>
          <p:nvPr>
            <p:ph type="title"/>
          </p:nvPr>
        </p:nvSpPr>
        <p:spPr>
          <a:xfrm>
            <a:off x="471488" y="527488"/>
            <a:ext cx="5915025" cy="1915009"/>
          </a:xfrm>
        </p:spPr>
        <p:txBody>
          <a:bodyPr/>
          <a:lstStyle/>
          <a:p>
            <a:r>
              <a:rPr lang="ja-JP" altLang="en-US"/>
              <a:t>自分の守るためにやること</a:t>
            </a:r>
            <a:br>
              <a:rPr lang="en-US" altLang="ja-JP" dirty="0"/>
            </a:br>
            <a:r>
              <a:rPr lang="ja-JP" altLang="en-US" sz="1800"/>
              <a:t>防護具のつけ方はずし方　汚染させないように外す </a:t>
            </a:r>
            <a:endParaRPr kumimoji="1" lang="ja-JP" altLang="en-US" sz="1800"/>
          </a:p>
        </p:txBody>
      </p:sp>
    </p:spTree>
    <p:extLst>
      <p:ext uri="{BB962C8B-B14F-4D97-AF65-F5344CB8AC3E}">
        <p14:creationId xmlns:p14="http://schemas.microsoft.com/office/powerpoint/2010/main" val="3037030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B6DF5F37-5DA0-EA44-B435-A05D995806C0}"/>
              </a:ext>
            </a:extLst>
          </p:cNvPr>
          <p:cNvSpPr>
            <a:spLocks noGrp="1"/>
          </p:cNvSpPr>
          <p:nvPr>
            <p:ph type="sldNum" sz="quarter" idx="12"/>
          </p:nvPr>
        </p:nvSpPr>
        <p:spPr/>
        <p:txBody>
          <a:bodyPr/>
          <a:lstStyle/>
          <a:p>
            <a:fld id="{D26F39CE-828E-974C-A2DD-8D56C23B278A}" type="slidenum">
              <a:rPr kumimoji="1" lang="ja-JP" altLang="en-US" smtClean="0"/>
              <a:t>2</a:t>
            </a:fld>
            <a:endParaRPr kumimoji="1" lang="ja-JP" altLang="en-US"/>
          </a:p>
        </p:txBody>
      </p:sp>
      <p:sp>
        <p:nvSpPr>
          <p:cNvPr id="5" name="タイトル 1">
            <a:extLst>
              <a:ext uri="{FF2B5EF4-FFF2-40B4-BE49-F238E27FC236}">
                <a16:creationId xmlns:a16="http://schemas.microsoft.com/office/drawing/2014/main" id="{E60F527D-F189-7942-881F-2DC08F21D758}"/>
              </a:ext>
            </a:extLst>
          </p:cNvPr>
          <p:cNvSpPr txBox="1">
            <a:spLocks/>
          </p:cNvSpPr>
          <p:nvPr/>
        </p:nvSpPr>
        <p:spPr>
          <a:xfrm>
            <a:off x="649288" y="1943100"/>
            <a:ext cx="4405312" cy="7658100"/>
          </a:xfrm>
          <a:prstGeom prst="rect">
            <a:avLst/>
          </a:prstGeom>
        </p:spPr>
        <p:txBody>
          <a:bodyPr vert="horz" lIns="91440" tIns="45720" rIns="91440" bIns="45720" rtlCol="0" anchor="t" anchorCtr="0">
            <a:noAutofit/>
          </a:bodyPr>
          <a:lst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a:lstStyle>
          <a:p>
            <a:pPr>
              <a:lnSpc>
                <a:spcPct val="150000"/>
              </a:lnSpc>
            </a:pPr>
            <a:r>
              <a:rPr lang="ja-JP" altLang="en-US" sz="1200">
                <a:latin typeface="+mn-ea"/>
                <a:ea typeface="+mn-ea"/>
              </a:rPr>
              <a:t>本マニュアルの目的</a:t>
            </a:r>
            <a:endParaRPr lang="en-US" altLang="ja-JP" sz="1200" dirty="0">
              <a:latin typeface="+mn-ea"/>
              <a:ea typeface="+mn-ea"/>
            </a:endParaRPr>
          </a:p>
          <a:p>
            <a:pPr>
              <a:lnSpc>
                <a:spcPct val="150000"/>
              </a:lnSpc>
            </a:pPr>
            <a:r>
              <a:rPr lang="ja-JP" altLang="en-US" sz="1200">
                <a:latin typeface="+mn-ea"/>
                <a:ea typeface="+mn-ea"/>
              </a:rPr>
              <a:t>はじめに</a:t>
            </a:r>
            <a:endParaRPr lang="en-US" altLang="ja-JP" sz="1200" dirty="0">
              <a:latin typeface="+mn-ea"/>
              <a:ea typeface="+mn-ea"/>
            </a:endParaRPr>
          </a:p>
          <a:p>
            <a:pPr marL="228600" indent="-228600">
              <a:lnSpc>
                <a:spcPct val="150000"/>
              </a:lnSpc>
              <a:buAutoNum type="arabicPeriod"/>
            </a:pPr>
            <a:r>
              <a:rPr lang="ja-JP" altLang="en-US" sz="1200">
                <a:latin typeface="+mn-ea"/>
                <a:ea typeface="+mn-ea"/>
              </a:rPr>
              <a:t>自分をまもるためにやること</a:t>
            </a:r>
            <a:br>
              <a:rPr lang="en-US" altLang="ja-JP" sz="1200" dirty="0">
                <a:latin typeface="+mn-ea"/>
                <a:ea typeface="+mn-ea"/>
              </a:rPr>
            </a:br>
            <a:r>
              <a:rPr lang="ja-JP" altLang="en-US" sz="1200">
                <a:latin typeface="+mn-ea"/>
                <a:ea typeface="+mn-ea"/>
              </a:rPr>
              <a:t>自分の体調に注意しましょう</a:t>
            </a:r>
            <a:br>
              <a:rPr lang="en-US" altLang="ja-JP" sz="1200" dirty="0">
                <a:latin typeface="+mn-ea"/>
                <a:ea typeface="+mn-ea"/>
              </a:rPr>
            </a:br>
            <a:r>
              <a:rPr lang="ja-JP" altLang="en-US" sz="1200">
                <a:latin typeface="+mn-ea"/>
                <a:ea typeface="+mn-ea"/>
              </a:rPr>
              <a:t>もし体調不良になったら</a:t>
            </a:r>
            <a:br>
              <a:rPr lang="en-US" altLang="ja-JP" sz="1200" dirty="0">
                <a:latin typeface="+mn-ea"/>
                <a:ea typeface="+mn-ea"/>
              </a:rPr>
            </a:br>
            <a:r>
              <a:rPr lang="ja-JP" altLang="en-US" sz="1200">
                <a:latin typeface="+mn-ea"/>
                <a:ea typeface="+mn-ea"/>
              </a:rPr>
              <a:t>手洗い</a:t>
            </a:r>
            <a:br>
              <a:rPr lang="en-US" altLang="ja-JP" sz="1200" dirty="0">
                <a:latin typeface="+mn-ea"/>
                <a:ea typeface="+mn-ea"/>
              </a:rPr>
            </a:br>
            <a:r>
              <a:rPr lang="ja-JP" altLang="en-US" sz="1200">
                <a:latin typeface="+mn-ea"/>
                <a:ea typeface="+mn-ea"/>
              </a:rPr>
              <a:t>手の消毒</a:t>
            </a:r>
            <a:br>
              <a:rPr lang="en-US" altLang="ja-JP" sz="1200" dirty="0">
                <a:latin typeface="+mn-ea"/>
                <a:ea typeface="+mn-ea"/>
              </a:rPr>
            </a:br>
            <a:r>
              <a:rPr lang="ja-JP" altLang="en-US" sz="1200">
                <a:latin typeface="+mn-ea"/>
                <a:ea typeface="+mn-ea"/>
              </a:rPr>
              <a:t>個人防護具：感染者対応時</a:t>
            </a:r>
            <a:br>
              <a:rPr lang="en-US" altLang="ja-JP" sz="1200" dirty="0">
                <a:latin typeface="+mn-ea"/>
                <a:ea typeface="+mn-ea"/>
              </a:rPr>
            </a:br>
            <a:r>
              <a:rPr lang="ja-JP" altLang="en-US" sz="1200">
                <a:latin typeface="+mn-ea"/>
                <a:ea typeface="+mn-ea"/>
              </a:rPr>
              <a:t>マスクが必要な場面の一例</a:t>
            </a:r>
            <a:br>
              <a:rPr lang="en-US" altLang="ja-JP" sz="1200" dirty="0">
                <a:latin typeface="+mn-ea"/>
                <a:ea typeface="+mn-ea"/>
              </a:rPr>
            </a:br>
            <a:r>
              <a:rPr lang="ja-JP" altLang="en-US" sz="1200">
                <a:latin typeface="+mn-ea"/>
                <a:ea typeface="+mn-ea"/>
              </a:rPr>
              <a:t>個人防護具：マスクの常時装着</a:t>
            </a:r>
            <a:br>
              <a:rPr lang="en-US" altLang="ja-JP" sz="1200" dirty="0">
                <a:latin typeface="+mn-ea"/>
                <a:ea typeface="+mn-ea"/>
              </a:rPr>
            </a:br>
            <a:r>
              <a:rPr lang="ja-JP" altLang="en-US" sz="1200">
                <a:latin typeface="+mn-ea"/>
                <a:ea typeface="+mn-ea"/>
              </a:rPr>
              <a:t>マスクを使う際の注意点</a:t>
            </a:r>
            <a:br>
              <a:rPr lang="en-US" altLang="ja-JP" sz="1200" dirty="0">
                <a:latin typeface="+mn-ea"/>
                <a:ea typeface="+mn-ea"/>
              </a:rPr>
            </a:br>
            <a:r>
              <a:rPr lang="ja-JP" altLang="en-US" sz="1200">
                <a:latin typeface="+mn-ea"/>
                <a:ea typeface="+mn-ea"/>
              </a:rPr>
              <a:t>手袋が必要な場面の一例</a:t>
            </a:r>
            <a:br>
              <a:rPr lang="en-US" altLang="ja-JP" sz="1200" dirty="0">
                <a:latin typeface="+mn-ea"/>
                <a:ea typeface="+mn-ea"/>
              </a:rPr>
            </a:br>
            <a:r>
              <a:rPr lang="ja-JP" altLang="en-US" sz="1200">
                <a:latin typeface="+mn-ea"/>
                <a:ea typeface="+mn-ea"/>
              </a:rPr>
              <a:t>手袋を使う際の注意点</a:t>
            </a:r>
            <a:endParaRPr lang="en-US" altLang="ja-JP" sz="1200" dirty="0">
              <a:latin typeface="+mn-ea"/>
              <a:ea typeface="+mn-ea"/>
            </a:endParaRPr>
          </a:p>
          <a:p>
            <a:pPr marL="228600" indent="-228600">
              <a:lnSpc>
                <a:spcPct val="150000"/>
              </a:lnSpc>
              <a:buAutoNum type="arabicPeriod"/>
            </a:pPr>
            <a:r>
              <a:rPr lang="ja-JP" altLang="en-US" sz="1200">
                <a:latin typeface="+mn-ea"/>
                <a:ea typeface="+mn-ea"/>
              </a:rPr>
              <a:t>施設内に持ち込まない広めないための工夫と対策</a:t>
            </a:r>
            <a:br>
              <a:rPr lang="en-US" altLang="ja-JP" sz="1200" dirty="0">
                <a:latin typeface="+mn-ea"/>
                <a:ea typeface="+mn-ea"/>
              </a:rPr>
            </a:br>
            <a:r>
              <a:rPr lang="ja-JP" altLang="en-US" sz="1200">
                <a:latin typeface="+mn-ea"/>
                <a:ea typeface="+mn-ea"/>
              </a:rPr>
              <a:t>感染対策における従業員の役割</a:t>
            </a:r>
            <a:br>
              <a:rPr lang="en-US" altLang="ja-JP" sz="1200" dirty="0">
                <a:latin typeface="+mn-ea"/>
                <a:ea typeface="+mn-ea"/>
              </a:rPr>
            </a:br>
            <a:r>
              <a:rPr lang="ja-JP" altLang="en-US" sz="1200">
                <a:latin typeface="+mn-ea"/>
                <a:ea typeface="+mn-ea"/>
              </a:rPr>
              <a:t>従業員へ始業前に検温と体調チェックを実施</a:t>
            </a:r>
            <a:br>
              <a:rPr lang="en-US" altLang="ja-JP" sz="1200" dirty="0">
                <a:latin typeface="+mn-ea"/>
                <a:ea typeface="+mn-ea"/>
              </a:rPr>
            </a:br>
            <a:r>
              <a:rPr lang="ja-JP" altLang="en-US" sz="1200">
                <a:latin typeface="+mn-ea"/>
                <a:ea typeface="+mn-ea"/>
              </a:rPr>
              <a:t>宿泊者へチェックイン時に検温と質問票提出の実施</a:t>
            </a:r>
            <a:br>
              <a:rPr lang="en-US" altLang="ja-JP" sz="1200" dirty="0">
                <a:latin typeface="+mn-ea"/>
                <a:ea typeface="+mn-ea"/>
              </a:rPr>
            </a:br>
            <a:r>
              <a:rPr lang="ja-JP" altLang="en-US" sz="1200">
                <a:latin typeface="+mn-ea"/>
                <a:ea typeface="+mn-ea"/>
              </a:rPr>
              <a:t>宿泊者の手指衛生、咳エチケット対策の支援</a:t>
            </a:r>
            <a:br>
              <a:rPr lang="en-US" altLang="ja-JP" sz="1200" dirty="0">
                <a:latin typeface="+mn-ea"/>
                <a:ea typeface="+mn-ea"/>
              </a:rPr>
            </a:br>
            <a:r>
              <a:rPr lang="ja-JP" altLang="en-US" sz="1200">
                <a:latin typeface="+mn-ea"/>
                <a:ea typeface="+mn-ea"/>
              </a:rPr>
              <a:t>感染が疑われる宿泊者をみつけたら</a:t>
            </a:r>
            <a:br>
              <a:rPr lang="en-US" altLang="ja-JP" sz="1200" dirty="0">
                <a:latin typeface="+mn-ea"/>
                <a:ea typeface="+mn-ea"/>
              </a:rPr>
            </a:br>
            <a:r>
              <a:rPr lang="en-US" altLang="ja-JP" sz="1200" dirty="0">
                <a:latin typeface="+mn-ea"/>
                <a:ea typeface="+mn-ea"/>
              </a:rPr>
              <a:t>	</a:t>
            </a:r>
            <a:r>
              <a:rPr lang="ja-JP" altLang="en-US" sz="1200">
                <a:latin typeface="+mn-ea"/>
                <a:ea typeface="+mn-ea"/>
              </a:rPr>
              <a:t>備え</a:t>
            </a:r>
            <a:r>
              <a:rPr lang="en-US" altLang="ja-JP" sz="1200" dirty="0">
                <a:latin typeface="+mn-ea"/>
                <a:ea typeface="+mn-ea"/>
              </a:rPr>
              <a:t> </a:t>
            </a:r>
            <a:r>
              <a:rPr lang="ja-JP" altLang="en-US" sz="1200">
                <a:latin typeface="+mn-ea"/>
                <a:ea typeface="+mn-ea"/>
              </a:rPr>
              <a:t>宿泊者に現れる症状</a:t>
            </a:r>
            <a:br>
              <a:rPr lang="en-US" altLang="ja-JP" sz="1200" dirty="0">
                <a:latin typeface="+mn-ea"/>
                <a:ea typeface="+mn-ea"/>
              </a:rPr>
            </a:br>
            <a:r>
              <a:rPr lang="en-US" altLang="ja-JP" sz="1200" dirty="0">
                <a:latin typeface="+mn-ea"/>
                <a:ea typeface="+mn-ea"/>
              </a:rPr>
              <a:t>	</a:t>
            </a:r>
            <a:r>
              <a:rPr lang="ja-JP" altLang="en-US" sz="1200">
                <a:latin typeface="+mn-ea"/>
                <a:ea typeface="+mn-ea"/>
              </a:rPr>
              <a:t>受診の注意点</a:t>
            </a:r>
            <a:br>
              <a:rPr lang="en-US" altLang="ja-JP" sz="1200" dirty="0">
                <a:latin typeface="+mn-ea"/>
                <a:ea typeface="+mn-ea"/>
              </a:rPr>
            </a:br>
            <a:r>
              <a:rPr lang="en-US" altLang="ja-JP" sz="1200" dirty="0">
                <a:latin typeface="+mn-ea"/>
                <a:ea typeface="+mn-ea"/>
              </a:rPr>
              <a:t>	</a:t>
            </a:r>
            <a:r>
              <a:rPr lang="ja-JP" altLang="en-US" sz="1200">
                <a:latin typeface="+mn-ea"/>
                <a:ea typeface="+mn-ea"/>
              </a:rPr>
              <a:t>標準予防策</a:t>
            </a:r>
            <a:r>
              <a:rPr lang="en-US" altLang="ja-JP" sz="1200" dirty="0">
                <a:latin typeface="+mn-ea"/>
                <a:ea typeface="+mn-ea"/>
              </a:rPr>
              <a:t>+</a:t>
            </a:r>
            <a:r>
              <a:rPr lang="ja-JP" altLang="en-US" sz="1200">
                <a:latin typeface="+mn-ea"/>
                <a:ea typeface="+mn-ea"/>
              </a:rPr>
              <a:t>飛沫感染予防策</a:t>
            </a:r>
            <a:r>
              <a:rPr lang="en-US" altLang="ja-JP" sz="1200" dirty="0">
                <a:latin typeface="+mn-ea"/>
                <a:ea typeface="+mn-ea"/>
              </a:rPr>
              <a:t>+</a:t>
            </a:r>
            <a:r>
              <a:rPr lang="ja-JP" altLang="en-US" sz="1200">
                <a:latin typeface="+mn-ea"/>
                <a:ea typeface="+mn-ea"/>
              </a:rPr>
              <a:t>接触感染予防策 </a:t>
            </a:r>
            <a:br>
              <a:rPr lang="en-US" altLang="ja-JP" sz="1200" dirty="0">
                <a:latin typeface="+mn-ea"/>
                <a:ea typeface="+mn-ea"/>
              </a:rPr>
            </a:br>
            <a:r>
              <a:rPr lang="en-US" altLang="ja-JP" sz="1200" dirty="0">
                <a:latin typeface="+mn-ea"/>
                <a:ea typeface="+mn-ea"/>
              </a:rPr>
              <a:t>	</a:t>
            </a:r>
            <a:r>
              <a:rPr lang="ja-JP" altLang="en-US" sz="1200">
                <a:latin typeface="+mn-ea"/>
                <a:ea typeface="+mn-ea"/>
              </a:rPr>
              <a:t>発症時の対応</a:t>
            </a:r>
            <a:br>
              <a:rPr lang="en-US" altLang="ja-JP" sz="1200" dirty="0">
                <a:latin typeface="+mn-ea"/>
                <a:ea typeface="+mn-ea"/>
              </a:rPr>
            </a:br>
            <a:r>
              <a:rPr lang="en-US" altLang="ja-JP" sz="1200" dirty="0">
                <a:latin typeface="+mn-ea"/>
                <a:ea typeface="+mn-ea"/>
              </a:rPr>
              <a:t>		</a:t>
            </a:r>
            <a:r>
              <a:rPr lang="ja-JP" altLang="en-US" sz="1200">
                <a:latin typeface="+mn-ea"/>
                <a:ea typeface="+mn-ea"/>
              </a:rPr>
              <a:t>対応：ケース</a:t>
            </a:r>
            <a:r>
              <a:rPr lang="en-US" altLang="ja-JP" sz="1200" dirty="0">
                <a:latin typeface="+mn-ea"/>
                <a:ea typeface="+mn-ea"/>
              </a:rPr>
              <a:t>1</a:t>
            </a:r>
            <a:r>
              <a:rPr lang="ja-JP" altLang="en-US" sz="1200">
                <a:latin typeface="+mn-ea"/>
                <a:ea typeface="+mn-ea"/>
              </a:rPr>
              <a:t> 宿泊者が</a:t>
            </a:r>
            <a:r>
              <a:rPr lang="en-US" altLang="ja-JP" sz="1200" dirty="0">
                <a:latin typeface="+mn-ea"/>
                <a:ea typeface="+mn-ea"/>
              </a:rPr>
              <a:t>119</a:t>
            </a:r>
            <a:r>
              <a:rPr lang="ja-JP" altLang="en-US" sz="1200">
                <a:latin typeface="+mn-ea"/>
                <a:ea typeface="+mn-ea"/>
              </a:rPr>
              <a:t>で直接要請</a:t>
            </a:r>
            <a:br>
              <a:rPr lang="en-US" altLang="ja-JP" sz="1200" dirty="0">
                <a:latin typeface="+mn-ea"/>
                <a:ea typeface="+mn-ea"/>
              </a:rPr>
            </a:br>
            <a:r>
              <a:rPr lang="en-US" altLang="ja-JP" sz="1200" dirty="0">
                <a:latin typeface="+mn-ea"/>
                <a:ea typeface="+mn-ea"/>
              </a:rPr>
              <a:t>		</a:t>
            </a:r>
            <a:r>
              <a:rPr lang="ja-JP" altLang="en-US" sz="1200">
                <a:latin typeface="+mn-ea"/>
                <a:ea typeface="+mn-ea"/>
              </a:rPr>
              <a:t>対応：ケース</a:t>
            </a:r>
            <a:r>
              <a:rPr lang="en-US" altLang="ja-JP" sz="1200" dirty="0">
                <a:latin typeface="+mn-ea"/>
                <a:ea typeface="+mn-ea"/>
              </a:rPr>
              <a:t>2</a:t>
            </a:r>
            <a:r>
              <a:rPr lang="ja-JP" altLang="en-US" sz="1200">
                <a:latin typeface="+mn-ea"/>
                <a:ea typeface="+mn-ea"/>
              </a:rPr>
              <a:t> 宿泊者が相談センターに連絡</a:t>
            </a:r>
            <a:br>
              <a:rPr lang="en-US" altLang="ja-JP" sz="1200" dirty="0">
                <a:latin typeface="+mn-ea"/>
                <a:ea typeface="+mn-ea"/>
              </a:rPr>
            </a:br>
            <a:r>
              <a:rPr lang="en-US" altLang="ja-JP" sz="1200" dirty="0">
                <a:latin typeface="+mn-ea"/>
                <a:ea typeface="+mn-ea"/>
              </a:rPr>
              <a:t>		</a:t>
            </a:r>
            <a:r>
              <a:rPr lang="ja-JP" altLang="en-US" sz="1200">
                <a:latin typeface="+mn-ea"/>
                <a:ea typeface="+mn-ea"/>
              </a:rPr>
              <a:t>対応：ケース</a:t>
            </a:r>
            <a:r>
              <a:rPr lang="en-US" altLang="ja-JP" sz="1200" dirty="0">
                <a:latin typeface="+mn-ea"/>
                <a:ea typeface="+mn-ea"/>
              </a:rPr>
              <a:t>2</a:t>
            </a:r>
            <a:r>
              <a:rPr lang="ja-JP" altLang="en-US" sz="1200">
                <a:latin typeface="+mn-ea"/>
                <a:ea typeface="+mn-ea"/>
              </a:rPr>
              <a:t> 従業員が発見</a:t>
            </a:r>
          </a:p>
        </p:txBody>
      </p:sp>
      <p:sp>
        <p:nvSpPr>
          <p:cNvPr id="9" name="タイトル 1">
            <a:extLst>
              <a:ext uri="{FF2B5EF4-FFF2-40B4-BE49-F238E27FC236}">
                <a16:creationId xmlns:a16="http://schemas.microsoft.com/office/drawing/2014/main" id="{98BD690D-F860-D440-A924-8EA38B198B98}"/>
              </a:ext>
            </a:extLst>
          </p:cNvPr>
          <p:cNvSpPr>
            <a:spLocks noGrp="1"/>
          </p:cNvSpPr>
          <p:nvPr>
            <p:ph type="title"/>
          </p:nvPr>
        </p:nvSpPr>
        <p:spPr>
          <a:xfrm>
            <a:off x="471488" y="527488"/>
            <a:ext cx="5915025" cy="1915009"/>
          </a:xfrm>
        </p:spPr>
        <p:txBody>
          <a:bodyPr/>
          <a:lstStyle/>
          <a:p>
            <a:r>
              <a:rPr kumimoji="1" lang="ja-JP" altLang="en-US"/>
              <a:t>目次</a:t>
            </a:r>
          </a:p>
        </p:txBody>
      </p:sp>
      <p:sp>
        <p:nvSpPr>
          <p:cNvPr id="10" name="タイトル 1">
            <a:extLst>
              <a:ext uri="{FF2B5EF4-FFF2-40B4-BE49-F238E27FC236}">
                <a16:creationId xmlns:a16="http://schemas.microsoft.com/office/drawing/2014/main" id="{6BAABA67-2E2B-9742-A7BB-F82C9DCE2929}"/>
              </a:ext>
            </a:extLst>
          </p:cNvPr>
          <p:cNvSpPr txBox="1">
            <a:spLocks/>
          </p:cNvSpPr>
          <p:nvPr/>
        </p:nvSpPr>
        <p:spPr>
          <a:xfrm>
            <a:off x="5791200" y="1943100"/>
            <a:ext cx="595312" cy="7658100"/>
          </a:xfrm>
          <a:prstGeom prst="rect">
            <a:avLst/>
          </a:prstGeom>
        </p:spPr>
        <p:txBody>
          <a:bodyPr vert="horz" lIns="91440" tIns="45720" rIns="91440" bIns="45720" rtlCol="0" anchor="t" anchorCtr="0">
            <a:noAutofit/>
          </a:bodyPr>
          <a:lst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a:lstStyle>
          <a:p>
            <a:pPr algn="r">
              <a:lnSpc>
                <a:spcPct val="150000"/>
              </a:lnSpc>
            </a:pPr>
            <a:r>
              <a:rPr lang="en-US" altLang="ja-JP" sz="1200" dirty="0">
                <a:latin typeface="+mn-ea"/>
                <a:ea typeface="+mn-ea"/>
              </a:rPr>
              <a:t>4</a:t>
            </a:r>
          </a:p>
          <a:p>
            <a:pPr algn="r">
              <a:lnSpc>
                <a:spcPct val="150000"/>
              </a:lnSpc>
            </a:pPr>
            <a:r>
              <a:rPr lang="en-US" altLang="ja-JP" sz="1200" dirty="0">
                <a:latin typeface="+mn-ea"/>
                <a:ea typeface="+mn-ea"/>
              </a:rPr>
              <a:t>5</a:t>
            </a:r>
          </a:p>
          <a:p>
            <a:pPr algn="r">
              <a:lnSpc>
                <a:spcPct val="150000"/>
              </a:lnSpc>
            </a:pPr>
            <a:r>
              <a:rPr lang="en-US" altLang="ja-JP" sz="1200" dirty="0">
                <a:latin typeface="+mn-ea"/>
                <a:ea typeface="+mn-ea"/>
              </a:rPr>
              <a:t>6</a:t>
            </a:r>
          </a:p>
          <a:p>
            <a:pPr algn="r">
              <a:lnSpc>
                <a:spcPct val="150000"/>
              </a:lnSpc>
            </a:pPr>
            <a:r>
              <a:rPr lang="en-US" altLang="ja-JP" sz="1200" dirty="0">
                <a:latin typeface="+mn-ea"/>
                <a:ea typeface="+mn-ea"/>
              </a:rPr>
              <a:t>7</a:t>
            </a:r>
          </a:p>
          <a:p>
            <a:pPr algn="r">
              <a:lnSpc>
                <a:spcPct val="150000"/>
              </a:lnSpc>
            </a:pPr>
            <a:r>
              <a:rPr lang="en-US" altLang="ja-JP" sz="1200" dirty="0">
                <a:latin typeface="+mn-ea"/>
                <a:ea typeface="+mn-ea"/>
              </a:rPr>
              <a:t>8</a:t>
            </a:r>
          </a:p>
          <a:p>
            <a:pPr algn="r">
              <a:lnSpc>
                <a:spcPct val="150000"/>
              </a:lnSpc>
            </a:pPr>
            <a:r>
              <a:rPr lang="en-US" altLang="ja-JP" sz="1200" dirty="0">
                <a:latin typeface="+mn-ea"/>
                <a:ea typeface="+mn-ea"/>
              </a:rPr>
              <a:t>9</a:t>
            </a:r>
          </a:p>
          <a:p>
            <a:pPr algn="r">
              <a:lnSpc>
                <a:spcPct val="150000"/>
              </a:lnSpc>
            </a:pPr>
            <a:r>
              <a:rPr lang="en-US" altLang="ja-JP" sz="1200" dirty="0">
                <a:latin typeface="+mn-ea"/>
                <a:ea typeface="+mn-ea"/>
              </a:rPr>
              <a:t>11</a:t>
            </a:r>
          </a:p>
          <a:p>
            <a:pPr algn="r">
              <a:lnSpc>
                <a:spcPct val="150000"/>
              </a:lnSpc>
            </a:pPr>
            <a:r>
              <a:rPr lang="en-US" altLang="ja-JP" sz="1200" dirty="0">
                <a:latin typeface="+mn-ea"/>
                <a:ea typeface="+mn-ea"/>
              </a:rPr>
              <a:t>12</a:t>
            </a:r>
          </a:p>
          <a:p>
            <a:pPr algn="r">
              <a:lnSpc>
                <a:spcPct val="150000"/>
              </a:lnSpc>
            </a:pPr>
            <a:r>
              <a:rPr lang="en-US" altLang="ja-JP" sz="1200" dirty="0">
                <a:latin typeface="+mn-ea"/>
                <a:ea typeface="+mn-ea"/>
              </a:rPr>
              <a:t>13</a:t>
            </a:r>
          </a:p>
          <a:p>
            <a:pPr algn="r">
              <a:lnSpc>
                <a:spcPct val="150000"/>
              </a:lnSpc>
            </a:pPr>
            <a:r>
              <a:rPr lang="en-US" altLang="ja-JP" sz="1200" dirty="0">
                <a:latin typeface="+mn-ea"/>
                <a:ea typeface="+mn-ea"/>
              </a:rPr>
              <a:t>14</a:t>
            </a:r>
          </a:p>
          <a:p>
            <a:pPr algn="r">
              <a:lnSpc>
                <a:spcPct val="150000"/>
              </a:lnSpc>
            </a:pPr>
            <a:r>
              <a:rPr lang="en-US" altLang="ja-JP" sz="1200" dirty="0">
                <a:latin typeface="+mn-ea"/>
                <a:ea typeface="+mn-ea"/>
              </a:rPr>
              <a:t>15</a:t>
            </a:r>
          </a:p>
          <a:p>
            <a:pPr algn="r">
              <a:lnSpc>
                <a:spcPct val="150000"/>
              </a:lnSpc>
            </a:pPr>
            <a:r>
              <a:rPr lang="en-US" altLang="ja-JP" sz="1200" dirty="0">
                <a:latin typeface="+mn-ea"/>
                <a:ea typeface="+mn-ea"/>
              </a:rPr>
              <a:t>16</a:t>
            </a:r>
          </a:p>
          <a:p>
            <a:pPr algn="r">
              <a:lnSpc>
                <a:spcPct val="150000"/>
              </a:lnSpc>
            </a:pPr>
            <a:r>
              <a:rPr lang="en-US" altLang="ja-JP" sz="1200" dirty="0">
                <a:latin typeface="+mn-ea"/>
                <a:ea typeface="+mn-ea"/>
              </a:rPr>
              <a:t>17</a:t>
            </a:r>
          </a:p>
          <a:p>
            <a:pPr algn="r">
              <a:lnSpc>
                <a:spcPct val="150000"/>
              </a:lnSpc>
            </a:pPr>
            <a:r>
              <a:rPr lang="en-US" altLang="ja-JP" sz="1200" dirty="0">
                <a:latin typeface="+mn-ea"/>
                <a:ea typeface="+mn-ea"/>
              </a:rPr>
              <a:t>20</a:t>
            </a:r>
          </a:p>
          <a:p>
            <a:pPr algn="r">
              <a:lnSpc>
                <a:spcPct val="150000"/>
              </a:lnSpc>
            </a:pPr>
            <a:r>
              <a:rPr lang="en-US" altLang="ja-JP" sz="1200" dirty="0">
                <a:latin typeface="+mn-ea"/>
                <a:ea typeface="+mn-ea"/>
              </a:rPr>
              <a:t>21</a:t>
            </a:r>
          </a:p>
          <a:p>
            <a:pPr algn="r">
              <a:lnSpc>
                <a:spcPct val="150000"/>
              </a:lnSpc>
            </a:pPr>
            <a:r>
              <a:rPr lang="en-US" altLang="ja-JP" sz="1200" dirty="0">
                <a:latin typeface="+mn-ea"/>
                <a:ea typeface="+mn-ea"/>
              </a:rPr>
              <a:t>22</a:t>
            </a:r>
          </a:p>
          <a:p>
            <a:pPr algn="r">
              <a:lnSpc>
                <a:spcPct val="150000"/>
              </a:lnSpc>
            </a:pPr>
            <a:r>
              <a:rPr lang="en-US" altLang="ja-JP" sz="1200" dirty="0">
                <a:latin typeface="+mn-ea"/>
                <a:ea typeface="+mn-ea"/>
              </a:rPr>
              <a:t>23</a:t>
            </a:r>
          </a:p>
          <a:p>
            <a:pPr algn="r">
              <a:lnSpc>
                <a:spcPct val="150000"/>
              </a:lnSpc>
            </a:pPr>
            <a:r>
              <a:rPr lang="en-US" altLang="ja-JP" sz="1200" dirty="0">
                <a:latin typeface="+mn-ea"/>
                <a:ea typeface="+mn-ea"/>
              </a:rPr>
              <a:t>24</a:t>
            </a:r>
          </a:p>
          <a:p>
            <a:pPr algn="r">
              <a:lnSpc>
                <a:spcPct val="150000"/>
              </a:lnSpc>
            </a:pPr>
            <a:r>
              <a:rPr lang="en-US" altLang="ja-JP" sz="1200" dirty="0">
                <a:latin typeface="+mn-ea"/>
                <a:ea typeface="+mn-ea"/>
              </a:rPr>
              <a:t>25</a:t>
            </a:r>
          </a:p>
          <a:p>
            <a:pPr algn="r">
              <a:lnSpc>
                <a:spcPct val="150000"/>
              </a:lnSpc>
            </a:pPr>
            <a:endParaRPr lang="en-US" altLang="ja-JP" sz="1200" dirty="0">
              <a:latin typeface="+mn-ea"/>
              <a:ea typeface="+mn-ea"/>
            </a:endParaRPr>
          </a:p>
          <a:p>
            <a:pPr algn="r">
              <a:lnSpc>
                <a:spcPct val="150000"/>
              </a:lnSpc>
            </a:pPr>
            <a:r>
              <a:rPr lang="en-US" altLang="ja-JP" sz="1200" dirty="0">
                <a:latin typeface="+mn-ea"/>
                <a:ea typeface="+mn-ea"/>
              </a:rPr>
              <a:t>26</a:t>
            </a:r>
          </a:p>
          <a:p>
            <a:pPr algn="r">
              <a:lnSpc>
                <a:spcPct val="150000"/>
              </a:lnSpc>
            </a:pPr>
            <a:r>
              <a:rPr lang="en-US" altLang="ja-JP" sz="1200" dirty="0">
                <a:latin typeface="+mn-ea"/>
                <a:ea typeface="+mn-ea"/>
              </a:rPr>
              <a:t>27</a:t>
            </a:r>
          </a:p>
          <a:p>
            <a:pPr algn="r">
              <a:lnSpc>
                <a:spcPct val="150000"/>
              </a:lnSpc>
            </a:pPr>
            <a:endParaRPr lang="en-US" altLang="ja-JP" sz="1200" dirty="0">
              <a:latin typeface="+mn-ea"/>
              <a:ea typeface="+mn-ea"/>
            </a:endParaRPr>
          </a:p>
          <a:p>
            <a:pPr algn="r">
              <a:lnSpc>
                <a:spcPct val="150000"/>
              </a:lnSpc>
            </a:pPr>
            <a:r>
              <a:rPr lang="en-US" altLang="ja-JP" sz="1200" dirty="0">
                <a:latin typeface="+mn-ea"/>
                <a:ea typeface="+mn-ea"/>
              </a:rPr>
              <a:t>28</a:t>
            </a:r>
          </a:p>
          <a:p>
            <a:pPr algn="r">
              <a:lnSpc>
                <a:spcPct val="150000"/>
              </a:lnSpc>
            </a:pPr>
            <a:r>
              <a:rPr lang="en-US" altLang="ja-JP" sz="1200" dirty="0">
                <a:latin typeface="+mn-ea"/>
                <a:ea typeface="+mn-ea"/>
              </a:rPr>
              <a:t>29</a:t>
            </a:r>
          </a:p>
          <a:p>
            <a:pPr algn="r">
              <a:lnSpc>
                <a:spcPct val="150000"/>
              </a:lnSpc>
            </a:pPr>
            <a:r>
              <a:rPr lang="en-US" altLang="ja-JP" sz="1200" dirty="0">
                <a:latin typeface="+mn-ea"/>
                <a:ea typeface="+mn-ea"/>
              </a:rPr>
              <a:t>30</a:t>
            </a:r>
          </a:p>
          <a:p>
            <a:pPr algn="r">
              <a:lnSpc>
                <a:spcPct val="150000"/>
              </a:lnSpc>
            </a:pPr>
            <a:endParaRPr lang="ja-JP" altLang="en-US" sz="1200">
              <a:latin typeface="+mn-ea"/>
              <a:ea typeface="+mn-ea"/>
            </a:endParaRPr>
          </a:p>
        </p:txBody>
      </p:sp>
    </p:spTree>
    <p:extLst>
      <p:ext uri="{BB962C8B-B14F-4D97-AF65-F5344CB8AC3E}">
        <p14:creationId xmlns:p14="http://schemas.microsoft.com/office/powerpoint/2010/main" val="1073261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B26CD-17B2-5B4E-83F8-2B0FEEC4ECE3}"/>
              </a:ext>
            </a:extLst>
          </p:cNvPr>
          <p:cNvSpPr>
            <a:spLocks noGrp="1"/>
          </p:cNvSpPr>
          <p:nvPr>
            <p:ph type="title"/>
          </p:nvPr>
        </p:nvSpPr>
        <p:spPr/>
        <p:txBody>
          <a:bodyPr/>
          <a:lstStyle/>
          <a:p>
            <a:r>
              <a:rPr lang="en-US" altLang="ja-JP" dirty="0"/>
              <a:t>2. </a:t>
            </a:r>
            <a:r>
              <a:rPr lang="ja-JP" altLang="en-US"/>
              <a:t>施設内に持ち込まない</a:t>
            </a:r>
            <a:br>
              <a:rPr lang="en-US" altLang="ja-JP" dirty="0"/>
            </a:br>
            <a:r>
              <a:rPr lang="en-US" altLang="ja-JP" dirty="0"/>
              <a:t>	</a:t>
            </a:r>
            <a:r>
              <a:rPr lang="ja-JP" altLang="en-US"/>
              <a:t>広めないための工夫と対策</a:t>
            </a:r>
            <a:br>
              <a:rPr lang="en-US" altLang="ja-JP" dirty="0"/>
            </a:br>
            <a:endParaRPr kumimoji="1" lang="ja-JP" altLang="en-US"/>
          </a:p>
        </p:txBody>
      </p:sp>
      <p:sp>
        <p:nvSpPr>
          <p:cNvPr id="4" name="スライド番号プレースホルダー 3">
            <a:extLst>
              <a:ext uri="{FF2B5EF4-FFF2-40B4-BE49-F238E27FC236}">
                <a16:creationId xmlns:a16="http://schemas.microsoft.com/office/drawing/2014/main" id="{B3F8AA6D-A01B-A24E-8E44-239AD1317543}"/>
              </a:ext>
            </a:extLst>
          </p:cNvPr>
          <p:cNvSpPr>
            <a:spLocks noGrp="1"/>
          </p:cNvSpPr>
          <p:nvPr>
            <p:ph type="sldNum" sz="quarter" idx="12"/>
          </p:nvPr>
        </p:nvSpPr>
        <p:spPr/>
        <p:txBody>
          <a:bodyPr/>
          <a:lstStyle/>
          <a:p>
            <a:r>
              <a:rPr lang="en-US" altLang="ja-JP"/>
              <a:t>-</a:t>
            </a:r>
            <a:fld id="{D26F39CE-828E-974C-A2DD-8D56C23B278A}" type="slidenum">
              <a:rPr lang="ja-JP" altLang="en-US" smtClean="0"/>
              <a:pPr/>
              <a:t>20</a:t>
            </a:fld>
            <a:r>
              <a:rPr lang="en-US" altLang="ja-JP"/>
              <a:t>-</a:t>
            </a:r>
            <a:endParaRPr lang="ja-JP" altLang="en-US"/>
          </a:p>
        </p:txBody>
      </p:sp>
    </p:spTree>
    <p:extLst>
      <p:ext uri="{BB962C8B-B14F-4D97-AF65-F5344CB8AC3E}">
        <p14:creationId xmlns:p14="http://schemas.microsoft.com/office/powerpoint/2010/main" val="415645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80477C-6BB5-914F-AD51-857E7BE8F3CA}"/>
              </a:ext>
            </a:extLst>
          </p:cNvPr>
          <p:cNvSpPr>
            <a:spLocks noGrp="1"/>
          </p:cNvSpPr>
          <p:nvPr>
            <p:ph type="title"/>
          </p:nvPr>
        </p:nvSpPr>
        <p:spPr/>
        <p:txBody>
          <a:bodyPr/>
          <a:lstStyle/>
          <a:p>
            <a:r>
              <a:rPr lang="ja-JP" altLang="en-US"/>
              <a:t>施設内に持ち込まないための工夫と対策</a:t>
            </a:r>
            <a:br>
              <a:rPr lang="en-US" altLang="ja-JP" dirty="0"/>
            </a:br>
            <a:r>
              <a:rPr lang="ja-JP" altLang="en-US" sz="1800"/>
              <a:t>感染対策における従業員の役割 </a:t>
            </a:r>
            <a:br>
              <a:rPr lang="ja-JP" altLang="en-US"/>
            </a:br>
            <a:endParaRPr kumimoji="1" lang="ja-JP" altLang="en-US"/>
          </a:p>
        </p:txBody>
      </p:sp>
      <p:sp>
        <p:nvSpPr>
          <p:cNvPr id="3" name="コンテンツ プレースホルダー 2">
            <a:extLst>
              <a:ext uri="{FF2B5EF4-FFF2-40B4-BE49-F238E27FC236}">
                <a16:creationId xmlns:a16="http://schemas.microsoft.com/office/drawing/2014/main" id="{D3501406-C98E-4349-8DAB-2126F4E541C5}"/>
              </a:ext>
            </a:extLst>
          </p:cNvPr>
          <p:cNvSpPr>
            <a:spLocks noGrp="1"/>
          </p:cNvSpPr>
          <p:nvPr>
            <p:ph idx="1"/>
          </p:nvPr>
        </p:nvSpPr>
        <p:spPr>
          <a:xfrm>
            <a:off x="471488" y="2637435"/>
            <a:ext cx="5915025" cy="3229965"/>
          </a:xfrm>
        </p:spPr>
        <p:txBody>
          <a:bodyPr/>
          <a:lstStyle/>
          <a:p>
            <a:r>
              <a:rPr kumimoji="1" lang="ja-JP" altLang="en-US"/>
              <a:t>従業員は、自分が感染しないことに加え、宿泊客に感染者が発生した際には、ほかの宿泊者に感染させないことが大切です。</a:t>
            </a:r>
            <a:endParaRPr kumimoji="1" lang="en-US" altLang="ja-JP" dirty="0"/>
          </a:p>
          <a:p>
            <a:endParaRPr lang="en-US" altLang="ja-JP" dirty="0"/>
          </a:p>
          <a:p>
            <a:r>
              <a:rPr kumimoji="1" lang="ja-JP" altLang="en-US"/>
              <a:t>自分が感染していなくても、感染者から自分を通じて他の宿泊者に感染させてしまうことを理解してください。</a:t>
            </a:r>
            <a:endParaRPr kumimoji="1" lang="en-US" altLang="ja-JP" dirty="0"/>
          </a:p>
          <a:p>
            <a:r>
              <a:rPr lang="ja-JP" altLang="en-US" b="1"/>
              <a:t>そのために「自分を守るためにやること」を徹底してください。</a:t>
            </a:r>
          </a:p>
          <a:p>
            <a:endParaRPr kumimoji="1" lang="en-US" altLang="ja-JP" dirty="0"/>
          </a:p>
          <a:p>
            <a:endParaRPr lang="en-US" altLang="ja-JP" dirty="0"/>
          </a:p>
          <a:p>
            <a:r>
              <a:rPr kumimoji="1" lang="ja-JP" altLang="en-US"/>
              <a:t>また、自分を介さなくても、宿泊者間でも感染が広がるとこも理解してください。</a:t>
            </a:r>
            <a:endParaRPr lang="en-US" altLang="ja-JP" dirty="0"/>
          </a:p>
        </p:txBody>
      </p:sp>
      <p:sp>
        <p:nvSpPr>
          <p:cNvPr id="4" name="スライド番号プレースホルダー 3">
            <a:extLst>
              <a:ext uri="{FF2B5EF4-FFF2-40B4-BE49-F238E27FC236}">
                <a16:creationId xmlns:a16="http://schemas.microsoft.com/office/drawing/2014/main" id="{CA75E58B-A2A6-9445-839F-E144E0A88798}"/>
              </a:ext>
            </a:extLst>
          </p:cNvPr>
          <p:cNvSpPr>
            <a:spLocks noGrp="1"/>
          </p:cNvSpPr>
          <p:nvPr>
            <p:ph type="sldNum" sz="quarter" idx="12"/>
          </p:nvPr>
        </p:nvSpPr>
        <p:spPr/>
        <p:txBody>
          <a:bodyPr/>
          <a:lstStyle/>
          <a:p>
            <a:r>
              <a:rPr lang="en-US" altLang="ja-JP"/>
              <a:t>-</a:t>
            </a:r>
            <a:fld id="{D26F39CE-828E-974C-A2DD-8D56C23B278A}" type="slidenum">
              <a:rPr lang="ja-JP" altLang="en-US" smtClean="0"/>
              <a:pPr/>
              <a:t>21</a:t>
            </a:fld>
            <a:r>
              <a:rPr lang="en-US" altLang="ja-JP"/>
              <a:t>-</a:t>
            </a:r>
            <a:endParaRPr lang="ja-JP" altLang="en-US"/>
          </a:p>
        </p:txBody>
      </p:sp>
      <p:pic>
        <p:nvPicPr>
          <p:cNvPr id="5" name="図 4">
            <a:extLst>
              <a:ext uri="{FF2B5EF4-FFF2-40B4-BE49-F238E27FC236}">
                <a16:creationId xmlns:a16="http://schemas.microsoft.com/office/drawing/2014/main" id="{EBADDB60-6A44-C549-8C81-ACD07AF870F7}"/>
              </a:ext>
            </a:extLst>
          </p:cNvPr>
          <p:cNvPicPr>
            <a:picLocks noChangeAspect="1"/>
          </p:cNvPicPr>
          <p:nvPr/>
        </p:nvPicPr>
        <p:blipFill>
          <a:blip r:embed="rId2"/>
          <a:stretch>
            <a:fillRect/>
          </a:stretch>
        </p:blipFill>
        <p:spPr>
          <a:xfrm>
            <a:off x="971550" y="6210382"/>
            <a:ext cx="4914900" cy="2972485"/>
          </a:xfrm>
          <a:prstGeom prst="rect">
            <a:avLst/>
          </a:prstGeom>
        </p:spPr>
      </p:pic>
    </p:spTree>
    <p:extLst>
      <p:ext uri="{BB962C8B-B14F-4D97-AF65-F5344CB8AC3E}">
        <p14:creationId xmlns:p14="http://schemas.microsoft.com/office/powerpoint/2010/main" val="1221131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B26CD-17B2-5B4E-83F8-2B0FEEC4ECE3}"/>
              </a:ext>
            </a:extLst>
          </p:cNvPr>
          <p:cNvSpPr>
            <a:spLocks noGrp="1"/>
          </p:cNvSpPr>
          <p:nvPr>
            <p:ph type="title"/>
          </p:nvPr>
        </p:nvSpPr>
        <p:spPr/>
        <p:txBody>
          <a:bodyPr/>
          <a:lstStyle/>
          <a:p>
            <a:r>
              <a:rPr lang="ja-JP" altLang="en-US"/>
              <a:t>施設内に持ち込まないための工夫と対策</a:t>
            </a:r>
            <a:br>
              <a:rPr lang="en-US" altLang="ja-JP" dirty="0"/>
            </a:br>
            <a:r>
              <a:rPr lang="ja-JP" altLang="en-US" sz="1800"/>
              <a:t>従業員へ始業前に検温と体調チェックを実施しましょう</a:t>
            </a:r>
            <a:r>
              <a:rPr lang="ja-JP" altLang="en-US"/>
              <a:t> </a:t>
            </a:r>
            <a:endParaRPr kumimoji="1" lang="ja-JP" altLang="en-US"/>
          </a:p>
        </p:txBody>
      </p:sp>
      <p:sp>
        <p:nvSpPr>
          <p:cNvPr id="3" name="コンテンツ プレースホルダー 2">
            <a:extLst>
              <a:ext uri="{FF2B5EF4-FFF2-40B4-BE49-F238E27FC236}">
                <a16:creationId xmlns:a16="http://schemas.microsoft.com/office/drawing/2014/main" id="{B89542FA-EC2D-C645-A334-EF5119C8A4B0}"/>
              </a:ext>
            </a:extLst>
          </p:cNvPr>
          <p:cNvSpPr>
            <a:spLocks noGrp="1"/>
          </p:cNvSpPr>
          <p:nvPr>
            <p:ph idx="1"/>
          </p:nvPr>
        </p:nvSpPr>
        <p:spPr/>
        <p:txBody>
          <a:bodyPr/>
          <a:lstStyle/>
          <a:p>
            <a:r>
              <a:rPr lang="ja-JP" altLang="en-US" b="1"/>
              <a:t>従業員へ</a:t>
            </a:r>
            <a:endParaRPr lang="en-US" altLang="ja-JP" b="1" dirty="0"/>
          </a:p>
          <a:p>
            <a:r>
              <a:rPr lang="ja-JP" altLang="en-US"/>
              <a:t>従業員のために</a:t>
            </a:r>
            <a:r>
              <a:rPr kumimoji="1" lang="ja-JP" altLang="en-US"/>
              <a:t>検温コーナーを整備しましょう。</a:t>
            </a:r>
            <a:endParaRPr kumimoji="1" lang="en-US" altLang="ja-JP" dirty="0"/>
          </a:p>
          <a:p>
            <a:r>
              <a:rPr kumimoji="1" lang="ja-JP" altLang="en-US"/>
              <a:t>従業員は、出社後手洗いと手の消毒を行った後、検温コーナーで体温を測定し、記録をつけましょう。</a:t>
            </a:r>
            <a:endParaRPr kumimoji="1" lang="en-US" altLang="ja-JP" dirty="0"/>
          </a:p>
          <a:p>
            <a:r>
              <a:rPr lang="ja-JP" altLang="en-US"/>
              <a:t>３７</a:t>
            </a:r>
            <a:r>
              <a:rPr lang="en-US" altLang="ja-JP" dirty="0"/>
              <a:t>.</a:t>
            </a:r>
            <a:r>
              <a:rPr lang="ja-JP" altLang="en-US"/>
              <a:t>５度度以上の体温がある場合は、仕事に従事せず帰宅しましょう。</a:t>
            </a:r>
            <a:endParaRPr kumimoji="1" lang="ja-JP" altLang="en-US"/>
          </a:p>
        </p:txBody>
      </p:sp>
      <p:sp>
        <p:nvSpPr>
          <p:cNvPr id="4" name="スライド番号プレースホルダー 3">
            <a:extLst>
              <a:ext uri="{FF2B5EF4-FFF2-40B4-BE49-F238E27FC236}">
                <a16:creationId xmlns:a16="http://schemas.microsoft.com/office/drawing/2014/main" id="{B3F8AA6D-A01B-A24E-8E44-239AD1317543}"/>
              </a:ext>
            </a:extLst>
          </p:cNvPr>
          <p:cNvSpPr>
            <a:spLocks noGrp="1"/>
          </p:cNvSpPr>
          <p:nvPr>
            <p:ph type="sldNum" sz="quarter" idx="12"/>
          </p:nvPr>
        </p:nvSpPr>
        <p:spPr/>
        <p:txBody>
          <a:bodyPr/>
          <a:lstStyle/>
          <a:p>
            <a:r>
              <a:rPr lang="en-US" altLang="ja-JP"/>
              <a:t>-</a:t>
            </a:r>
            <a:fld id="{D26F39CE-828E-974C-A2DD-8D56C23B278A}" type="slidenum">
              <a:rPr lang="ja-JP" altLang="en-US" smtClean="0"/>
              <a:pPr/>
              <a:t>22</a:t>
            </a:fld>
            <a:r>
              <a:rPr lang="en-US" altLang="ja-JP"/>
              <a:t>-</a:t>
            </a:r>
            <a:endParaRPr lang="ja-JP" altLang="en-US"/>
          </a:p>
        </p:txBody>
      </p:sp>
      <p:pic>
        <p:nvPicPr>
          <p:cNvPr id="6" name="図 5" descr="屋内, テーブル, 机, 座る が含まれている画像&#10;&#10;自動的に生成された説明">
            <a:extLst>
              <a:ext uri="{FF2B5EF4-FFF2-40B4-BE49-F238E27FC236}">
                <a16:creationId xmlns:a16="http://schemas.microsoft.com/office/drawing/2014/main" id="{DFF3B24A-277E-FD40-A1B6-59F8708CA41D}"/>
              </a:ext>
            </a:extLst>
          </p:cNvPr>
          <p:cNvPicPr>
            <a:picLocks noChangeAspect="1"/>
          </p:cNvPicPr>
          <p:nvPr/>
        </p:nvPicPr>
        <p:blipFill>
          <a:blip r:embed="rId2"/>
          <a:stretch>
            <a:fillRect/>
          </a:stretch>
        </p:blipFill>
        <p:spPr>
          <a:xfrm>
            <a:off x="274639" y="4804129"/>
            <a:ext cx="2974932" cy="2222017"/>
          </a:xfrm>
          <a:prstGeom prst="rect">
            <a:avLst/>
          </a:prstGeom>
        </p:spPr>
      </p:pic>
      <p:pic>
        <p:nvPicPr>
          <p:cNvPr id="12" name="図 11">
            <a:extLst>
              <a:ext uri="{FF2B5EF4-FFF2-40B4-BE49-F238E27FC236}">
                <a16:creationId xmlns:a16="http://schemas.microsoft.com/office/drawing/2014/main" id="{F53AD4B2-807E-FC42-8303-8F20F22FC449}"/>
              </a:ext>
            </a:extLst>
          </p:cNvPr>
          <p:cNvPicPr>
            <a:picLocks noChangeAspect="1"/>
          </p:cNvPicPr>
          <p:nvPr/>
        </p:nvPicPr>
        <p:blipFill>
          <a:blip r:embed="rId3"/>
          <a:stretch>
            <a:fillRect/>
          </a:stretch>
        </p:blipFill>
        <p:spPr>
          <a:xfrm>
            <a:off x="3375391" y="4804129"/>
            <a:ext cx="3207970" cy="2918122"/>
          </a:xfrm>
          <a:prstGeom prst="rect">
            <a:avLst/>
          </a:prstGeom>
        </p:spPr>
      </p:pic>
    </p:spTree>
    <p:extLst>
      <p:ext uri="{BB962C8B-B14F-4D97-AF65-F5344CB8AC3E}">
        <p14:creationId xmlns:p14="http://schemas.microsoft.com/office/powerpoint/2010/main" val="2095363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B26CD-17B2-5B4E-83F8-2B0FEEC4ECE3}"/>
              </a:ext>
            </a:extLst>
          </p:cNvPr>
          <p:cNvSpPr>
            <a:spLocks noGrp="1"/>
          </p:cNvSpPr>
          <p:nvPr>
            <p:ph type="title"/>
          </p:nvPr>
        </p:nvSpPr>
        <p:spPr/>
        <p:txBody>
          <a:bodyPr/>
          <a:lstStyle/>
          <a:p>
            <a:r>
              <a:rPr lang="ja-JP" altLang="en-US"/>
              <a:t>施設内に持ち込まないための工夫と対策</a:t>
            </a:r>
            <a:br>
              <a:rPr lang="en-US" altLang="ja-JP" dirty="0"/>
            </a:br>
            <a:r>
              <a:rPr lang="ja-JP" altLang="en-US" sz="1800"/>
              <a:t>宿泊者へチェックイン時に検温と質問票を行いましょう</a:t>
            </a:r>
            <a:r>
              <a:rPr lang="ja-JP" altLang="en-US"/>
              <a:t> </a:t>
            </a:r>
            <a:endParaRPr kumimoji="1" lang="ja-JP" altLang="en-US"/>
          </a:p>
        </p:txBody>
      </p:sp>
      <p:sp>
        <p:nvSpPr>
          <p:cNvPr id="3" name="コンテンツ プレースホルダー 2">
            <a:extLst>
              <a:ext uri="{FF2B5EF4-FFF2-40B4-BE49-F238E27FC236}">
                <a16:creationId xmlns:a16="http://schemas.microsoft.com/office/drawing/2014/main" id="{B89542FA-EC2D-C645-A334-EF5119C8A4B0}"/>
              </a:ext>
            </a:extLst>
          </p:cNvPr>
          <p:cNvSpPr>
            <a:spLocks noGrp="1"/>
          </p:cNvSpPr>
          <p:nvPr>
            <p:ph idx="1"/>
          </p:nvPr>
        </p:nvSpPr>
        <p:spPr/>
        <p:txBody>
          <a:bodyPr/>
          <a:lstStyle/>
          <a:p>
            <a:r>
              <a:rPr lang="ja-JP" altLang="en-US" b="1"/>
              <a:t>宿泊者へ</a:t>
            </a:r>
            <a:endParaRPr lang="en-US" altLang="ja-JP" b="1" dirty="0"/>
          </a:p>
          <a:p>
            <a:r>
              <a:rPr lang="ja-JP" altLang="en-US"/>
              <a:t>チェックインする際に、従来の宿泊カードに加え体調についての質問票に記入をお願いしましょう。併せてお客様の同意のもと検温を行いましょう。</a:t>
            </a:r>
            <a:endParaRPr lang="en-US" altLang="ja-JP" dirty="0"/>
          </a:p>
          <a:p>
            <a:r>
              <a:rPr kumimoji="1" lang="ja-JP" altLang="en-US"/>
              <a:t>また、もし体調が悪くなった場合の対応方法についての案内書をお渡ししましょう。</a:t>
            </a:r>
            <a:endParaRPr kumimoji="1" lang="en-US" altLang="ja-JP" dirty="0"/>
          </a:p>
          <a:p>
            <a:endParaRPr lang="en-US" altLang="ja-JP" dirty="0"/>
          </a:p>
          <a:p>
            <a:r>
              <a:rPr lang="ja-JP" altLang="en-US" b="1"/>
              <a:t>委託業者へ</a:t>
            </a:r>
            <a:endParaRPr lang="en-US" altLang="ja-JP" b="1" dirty="0"/>
          </a:p>
          <a:p>
            <a:r>
              <a:rPr lang="ja-JP" altLang="en-US"/>
              <a:t>委託御者の物品の受け渡し等は、場所を決めて対応しましょう。 施設内に入る場合は、検温し、発熱がある場合は入館を断りましょう。 </a:t>
            </a:r>
          </a:p>
          <a:p>
            <a:endParaRPr kumimoji="1" lang="ja-JP" altLang="en-US"/>
          </a:p>
        </p:txBody>
      </p:sp>
      <p:sp>
        <p:nvSpPr>
          <p:cNvPr id="4" name="スライド番号プレースホルダー 3">
            <a:extLst>
              <a:ext uri="{FF2B5EF4-FFF2-40B4-BE49-F238E27FC236}">
                <a16:creationId xmlns:a16="http://schemas.microsoft.com/office/drawing/2014/main" id="{B3F8AA6D-A01B-A24E-8E44-239AD1317543}"/>
              </a:ext>
            </a:extLst>
          </p:cNvPr>
          <p:cNvSpPr>
            <a:spLocks noGrp="1"/>
          </p:cNvSpPr>
          <p:nvPr>
            <p:ph type="sldNum" sz="quarter" idx="12"/>
          </p:nvPr>
        </p:nvSpPr>
        <p:spPr/>
        <p:txBody>
          <a:bodyPr/>
          <a:lstStyle/>
          <a:p>
            <a:r>
              <a:rPr lang="en-US" altLang="ja-JP"/>
              <a:t>-</a:t>
            </a:r>
            <a:fld id="{D26F39CE-828E-974C-A2DD-8D56C23B278A}" type="slidenum">
              <a:rPr lang="ja-JP" altLang="en-US" smtClean="0"/>
              <a:pPr/>
              <a:t>23</a:t>
            </a:fld>
            <a:r>
              <a:rPr lang="en-US" altLang="ja-JP"/>
              <a:t>-</a:t>
            </a:r>
            <a:endParaRPr lang="ja-JP" altLang="en-US"/>
          </a:p>
        </p:txBody>
      </p:sp>
    </p:spTree>
    <p:extLst>
      <p:ext uri="{BB962C8B-B14F-4D97-AF65-F5344CB8AC3E}">
        <p14:creationId xmlns:p14="http://schemas.microsoft.com/office/powerpoint/2010/main" val="3628361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B26CD-17B2-5B4E-83F8-2B0FEEC4ECE3}"/>
              </a:ext>
            </a:extLst>
          </p:cNvPr>
          <p:cNvSpPr>
            <a:spLocks noGrp="1"/>
          </p:cNvSpPr>
          <p:nvPr>
            <p:ph type="title"/>
          </p:nvPr>
        </p:nvSpPr>
        <p:spPr/>
        <p:txBody>
          <a:bodyPr/>
          <a:lstStyle/>
          <a:p>
            <a:r>
              <a:rPr lang="ja-JP" altLang="en-US"/>
              <a:t>施設内に持ち込まないための工夫と対策</a:t>
            </a:r>
            <a:br>
              <a:rPr lang="en-US" altLang="ja-JP" dirty="0"/>
            </a:br>
            <a:r>
              <a:rPr lang="ja-JP" altLang="en-US" sz="1800"/>
              <a:t>宿泊者の手指衛生、咳エチケット対策の支援 </a:t>
            </a:r>
            <a:endParaRPr kumimoji="1" lang="ja-JP" altLang="en-US"/>
          </a:p>
        </p:txBody>
      </p:sp>
      <p:sp>
        <p:nvSpPr>
          <p:cNvPr id="3" name="コンテンツ プレースホルダー 2">
            <a:extLst>
              <a:ext uri="{FF2B5EF4-FFF2-40B4-BE49-F238E27FC236}">
                <a16:creationId xmlns:a16="http://schemas.microsoft.com/office/drawing/2014/main" id="{B89542FA-EC2D-C645-A334-EF5119C8A4B0}"/>
              </a:ext>
            </a:extLst>
          </p:cNvPr>
          <p:cNvSpPr>
            <a:spLocks noGrp="1"/>
          </p:cNvSpPr>
          <p:nvPr>
            <p:ph idx="1"/>
          </p:nvPr>
        </p:nvSpPr>
        <p:spPr/>
        <p:txBody>
          <a:bodyPr/>
          <a:lstStyle/>
          <a:p>
            <a:pPr>
              <a:lnSpc>
                <a:spcPct val="150000"/>
              </a:lnSpc>
            </a:pPr>
            <a:r>
              <a:rPr lang="ja-JP" altLang="en-US" b="1"/>
              <a:t>宿泊者へ</a:t>
            </a:r>
            <a:endParaRPr lang="en-US" altLang="ja-JP" b="1" dirty="0"/>
          </a:p>
          <a:p>
            <a:pPr>
              <a:lnSpc>
                <a:spcPct val="150000"/>
              </a:lnSpc>
            </a:pPr>
            <a:r>
              <a:rPr lang="ja-JP" altLang="en-US"/>
              <a:t>適所に石鹸・消毒用アルコール剤を配置し、食事前後、排せつ後など宿泊者の日常的な手洗い習慣が継続できるよう支援しましょう。 </a:t>
            </a:r>
          </a:p>
          <a:p>
            <a:pPr>
              <a:lnSpc>
                <a:spcPct val="150000"/>
              </a:lnSpc>
            </a:pPr>
            <a:endParaRPr kumimoji="1" lang="en-US" altLang="ja-JP" dirty="0"/>
          </a:p>
          <a:p>
            <a:pPr>
              <a:lnSpc>
                <a:spcPct val="150000"/>
              </a:lnSpc>
            </a:pPr>
            <a:r>
              <a:rPr lang="ja-JP" altLang="en-US"/>
              <a:t>共用タオルは使用・提供しない。 </a:t>
            </a:r>
          </a:p>
          <a:p>
            <a:pPr>
              <a:lnSpc>
                <a:spcPct val="150000"/>
              </a:lnSpc>
            </a:pPr>
            <a:endParaRPr kumimoji="1" lang="en-US" altLang="ja-JP" dirty="0"/>
          </a:p>
          <a:p>
            <a:pPr>
              <a:lnSpc>
                <a:spcPct val="150000"/>
              </a:lnSpc>
            </a:pPr>
            <a:r>
              <a:rPr lang="ja-JP" altLang="en-US"/>
              <a:t>加温器等で温めたタオルは菌が増殖しやすいので、 使い捨てのウエットティッシュを使う方が望ましい。 </a:t>
            </a:r>
          </a:p>
          <a:p>
            <a:pPr>
              <a:lnSpc>
                <a:spcPct val="150000"/>
              </a:lnSpc>
            </a:pPr>
            <a:endParaRPr kumimoji="1" lang="en-US" altLang="ja-JP" dirty="0"/>
          </a:p>
          <a:p>
            <a:pPr>
              <a:lnSpc>
                <a:spcPct val="150000"/>
              </a:lnSpc>
            </a:pPr>
            <a:r>
              <a:rPr lang="ja-JP" altLang="en-US"/>
              <a:t>咳などの症状がある場合は、息苦しさが強くなければ、 マスクをつけてもらうなど咳エチケットへの支援をする。 施設内に掲示を行う。</a:t>
            </a:r>
          </a:p>
          <a:p>
            <a:pPr>
              <a:lnSpc>
                <a:spcPct val="150000"/>
              </a:lnSpc>
            </a:pPr>
            <a:endParaRPr kumimoji="1" lang="en-US" altLang="ja-JP" dirty="0"/>
          </a:p>
          <a:p>
            <a:pPr>
              <a:lnSpc>
                <a:spcPct val="150000"/>
              </a:lnSpc>
            </a:pPr>
            <a:r>
              <a:rPr lang="ja-JP" altLang="en-US"/>
              <a:t>不要不急の外出を制限する。 </a:t>
            </a:r>
          </a:p>
        </p:txBody>
      </p:sp>
      <p:sp>
        <p:nvSpPr>
          <p:cNvPr id="4" name="スライド番号プレースホルダー 3">
            <a:extLst>
              <a:ext uri="{FF2B5EF4-FFF2-40B4-BE49-F238E27FC236}">
                <a16:creationId xmlns:a16="http://schemas.microsoft.com/office/drawing/2014/main" id="{B3F8AA6D-A01B-A24E-8E44-239AD1317543}"/>
              </a:ext>
            </a:extLst>
          </p:cNvPr>
          <p:cNvSpPr>
            <a:spLocks noGrp="1"/>
          </p:cNvSpPr>
          <p:nvPr>
            <p:ph type="sldNum" sz="quarter" idx="12"/>
          </p:nvPr>
        </p:nvSpPr>
        <p:spPr/>
        <p:txBody>
          <a:bodyPr/>
          <a:lstStyle/>
          <a:p>
            <a:r>
              <a:rPr lang="en-US" altLang="ja-JP"/>
              <a:t>-</a:t>
            </a:r>
            <a:fld id="{D26F39CE-828E-974C-A2DD-8D56C23B278A}" type="slidenum">
              <a:rPr lang="ja-JP" altLang="en-US" smtClean="0"/>
              <a:pPr/>
              <a:t>24</a:t>
            </a:fld>
            <a:r>
              <a:rPr lang="en-US" altLang="ja-JP"/>
              <a:t>-</a:t>
            </a:r>
            <a:endParaRPr lang="ja-JP" altLang="en-US"/>
          </a:p>
        </p:txBody>
      </p:sp>
    </p:spTree>
    <p:extLst>
      <p:ext uri="{BB962C8B-B14F-4D97-AF65-F5344CB8AC3E}">
        <p14:creationId xmlns:p14="http://schemas.microsoft.com/office/powerpoint/2010/main" val="1680976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0BB4AB-B773-9542-A1E7-480D4C55713F}"/>
              </a:ext>
            </a:extLst>
          </p:cNvPr>
          <p:cNvSpPr>
            <a:spLocks noGrp="1"/>
          </p:cNvSpPr>
          <p:nvPr>
            <p:ph type="title"/>
          </p:nvPr>
        </p:nvSpPr>
        <p:spPr/>
        <p:txBody>
          <a:bodyPr/>
          <a:lstStyle/>
          <a:p>
            <a:r>
              <a:rPr lang="ja-JP" altLang="en-US"/>
              <a:t>施設内に持ち込まないための工夫と対策</a:t>
            </a:r>
            <a:br>
              <a:rPr lang="en-US" altLang="ja-JP" dirty="0"/>
            </a:br>
            <a:r>
              <a:rPr lang="ja-JP" altLang="en-US" sz="1800"/>
              <a:t>感染が疑われる宿泊者をみつけたら </a:t>
            </a:r>
            <a:endParaRPr kumimoji="1" lang="ja-JP" altLang="en-US" sz="1800"/>
          </a:p>
        </p:txBody>
      </p:sp>
      <p:sp>
        <p:nvSpPr>
          <p:cNvPr id="3" name="コンテンツ プレースホルダー 2">
            <a:extLst>
              <a:ext uri="{FF2B5EF4-FFF2-40B4-BE49-F238E27FC236}">
                <a16:creationId xmlns:a16="http://schemas.microsoft.com/office/drawing/2014/main" id="{AD4DC9D9-CA30-FD43-BBFF-304AD9C7EECC}"/>
              </a:ext>
            </a:extLst>
          </p:cNvPr>
          <p:cNvSpPr>
            <a:spLocks noGrp="1"/>
          </p:cNvSpPr>
          <p:nvPr>
            <p:ph idx="1"/>
          </p:nvPr>
        </p:nvSpPr>
        <p:spPr>
          <a:xfrm>
            <a:off x="471488" y="2637436"/>
            <a:ext cx="5915025" cy="6938364"/>
          </a:xfrm>
        </p:spPr>
        <p:txBody>
          <a:bodyPr/>
          <a:lstStyle/>
          <a:p>
            <a:r>
              <a:rPr lang="ja-JP" altLang="en-US" b="1"/>
              <a:t>備え</a:t>
            </a:r>
            <a:endParaRPr kumimoji="1" lang="en-US" altLang="ja-JP" b="1" dirty="0"/>
          </a:p>
          <a:p>
            <a:pPr>
              <a:lnSpc>
                <a:spcPct val="150000"/>
              </a:lnSpc>
            </a:pPr>
            <a:r>
              <a:rPr lang="ja-JP" altLang="en-US"/>
              <a:t>感染者の発生に備えて、事務所に個人防護具</a:t>
            </a:r>
            <a:r>
              <a:rPr lang="en-US" altLang="ja-JP" dirty="0"/>
              <a:t>(</a:t>
            </a:r>
            <a:r>
              <a:rPr lang="ja-JP" altLang="en-US"/>
              <a:t>手袋、マスク、ゴーグル、 エプロン</a:t>
            </a:r>
            <a:r>
              <a:rPr lang="en-US" altLang="ja-JP" dirty="0"/>
              <a:t>)</a:t>
            </a:r>
            <a:r>
              <a:rPr lang="ja-JP" altLang="en-US"/>
              <a:t>、アルコール消毒剤、部屋の中に防護具廃 棄用の足ふみ式ゴミ箱をキャリーに入れて部屋まで持ち込めるように準備する。 </a:t>
            </a:r>
            <a:endParaRPr lang="en-US" altLang="ja-JP" dirty="0"/>
          </a:p>
          <a:p>
            <a:endParaRPr lang="en-US" altLang="ja-JP" dirty="0"/>
          </a:p>
          <a:p>
            <a:r>
              <a:rPr lang="ja-JP" altLang="en-US" b="1"/>
              <a:t>宿泊者に、</a:t>
            </a:r>
            <a:endParaRPr lang="en-US" altLang="ja-JP" b="1" dirty="0"/>
          </a:p>
          <a:p>
            <a:pPr marL="285750" indent="-285750">
              <a:lnSpc>
                <a:spcPct val="150000"/>
              </a:lnSpc>
              <a:buFont typeface="Arial" panose="020B0604020202020204" pitchFamily="34" charset="0"/>
              <a:buChar char="•"/>
            </a:pPr>
            <a:r>
              <a:rPr lang="ja-JP" altLang="en-US"/>
              <a:t>風邪の症状や</a:t>
            </a:r>
            <a:r>
              <a:rPr lang="en-US" altLang="ja-JP" dirty="0"/>
              <a:t>37.5</a:t>
            </a:r>
            <a:r>
              <a:rPr lang="ja-JP" altLang="en-US"/>
              <a:t>度以上の発熱が</a:t>
            </a:r>
            <a:r>
              <a:rPr lang="en-US" altLang="ja-JP" dirty="0"/>
              <a:t>4</a:t>
            </a:r>
            <a:r>
              <a:rPr lang="ja-JP" altLang="en-US"/>
              <a:t>日以上続く場合 </a:t>
            </a:r>
            <a:r>
              <a:rPr lang="en-US" altLang="ja-JP" dirty="0"/>
              <a:t>(</a:t>
            </a:r>
            <a:r>
              <a:rPr lang="ja-JP" altLang="en-US"/>
              <a:t>解熱剤を飲み続けなければならない方も同様。</a:t>
            </a:r>
            <a:r>
              <a:rPr lang="en-US" altLang="ja-JP" dirty="0"/>
              <a:t>) </a:t>
            </a:r>
          </a:p>
          <a:p>
            <a:pPr marL="285750" indent="-285750">
              <a:lnSpc>
                <a:spcPct val="150000"/>
              </a:lnSpc>
              <a:buFont typeface="Arial" panose="020B0604020202020204" pitchFamily="34" charset="0"/>
              <a:buChar char="•"/>
            </a:pPr>
            <a:r>
              <a:rPr lang="ja-JP" altLang="en-US"/>
              <a:t>強いだるさ</a:t>
            </a:r>
            <a:r>
              <a:rPr lang="en-US" altLang="ja-JP" dirty="0"/>
              <a:t>(</a:t>
            </a:r>
            <a:r>
              <a:rPr lang="ja-JP" altLang="en-US"/>
              <a:t>倦怠感</a:t>
            </a:r>
            <a:r>
              <a:rPr lang="en-US" altLang="ja-JP" dirty="0"/>
              <a:t>)</a:t>
            </a:r>
            <a:r>
              <a:rPr lang="ja-JP" altLang="en-US"/>
              <a:t>や息苦しさ</a:t>
            </a:r>
            <a:r>
              <a:rPr lang="en-US" altLang="ja-JP" dirty="0"/>
              <a:t>(</a:t>
            </a:r>
            <a:r>
              <a:rPr lang="ja-JP" altLang="en-US"/>
              <a:t>呼吸困難</a:t>
            </a:r>
            <a:r>
              <a:rPr lang="en-US" altLang="ja-JP" dirty="0"/>
              <a:t>) </a:t>
            </a:r>
            <a:r>
              <a:rPr lang="ja-JP" altLang="en-US"/>
              <a:t>がある場合 また、高齢者、糖尿病、心不全、呼 吸器疾患</a:t>
            </a:r>
            <a:r>
              <a:rPr lang="en-US" altLang="ja-JP" dirty="0"/>
              <a:t>(</a:t>
            </a:r>
            <a:r>
              <a:rPr lang="ja-JP" altLang="en-US"/>
              <a:t>慢性閉塞性肺疾患など</a:t>
            </a:r>
            <a:r>
              <a:rPr lang="en-US" altLang="ja-JP" dirty="0"/>
              <a:t>)</a:t>
            </a:r>
            <a:r>
              <a:rPr lang="ja-JP" altLang="en-US"/>
              <a:t>の基礎疾患 がある方や透析を受けている方、免疫抑制剤や 抗がん剤などを用いている方で、これらの状態 が</a:t>
            </a:r>
            <a:r>
              <a:rPr lang="en-US" altLang="ja-JP" dirty="0"/>
              <a:t>2</a:t>
            </a:r>
            <a:r>
              <a:rPr lang="ja-JP" altLang="en-US"/>
              <a:t>日程度続く場合 </a:t>
            </a:r>
          </a:p>
          <a:p>
            <a:pPr>
              <a:lnSpc>
                <a:spcPct val="150000"/>
              </a:lnSpc>
            </a:pPr>
            <a:r>
              <a:rPr lang="ja-JP" altLang="en-US" b="1"/>
              <a:t>のような状態が見られる場合は発症の可能性がある宿泊者として対応を行います。</a:t>
            </a:r>
            <a:endParaRPr lang="en-US" altLang="ja-JP" b="1" dirty="0"/>
          </a:p>
        </p:txBody>
      </p:sp>
      <p:sp>
        <p:nvSpPr>
          <p:cNvPr id="4" name="スライド番号プレースホルダー 3">
            <a:extLst>
              <a:ext uri="{FF2B5EF4-FFF2-40B4-BE49-F238E27FC236}">
                <a16:creationId xmlns:a16="http://schemas.microsoft.com/office/drawing/2014/main" id="{7A22D73C-AB9A-624C-A074-232E6E1BBFFB}"/>
              </a:ext>
            </a:extLst>
          </p:cNvPr>
          <p:cNvSpPr>
            <a:spLocks noGrp="1"/>
          </p:cNvSpPr>
          <p:nvPr>
            <p:ph type="sldNum" sz="quarter" idx="12"/>
          </p:nvPr>
        </p:nvSpPr>
        <p:spPr/>
        <p:txBody>
          <a:bodyPr/>
          <a:lstStyle/>
          <a:p>
            <a:r>
              <a:rPr lang="en-US" altLang="ja-JP"/>
              <a:t>-</a:t>
            </a:r>
            <a:fld id="{D26F39CE-828E-974C-A2DD-8D56C23B278A}" type="slidenum">
              <a:rPr lang="ja-JP" altLang="en-US" smtClean="0"/>
              <a:pPr/>
              <a:t>25</a:t>
            </a:fld>
            <a:r>
              <a:rPr lang="en-US" altLang="ja-JP"/>
              <a:t>-</a:t>
            </a:r>
            <a:endParaRPr lang="ja-JP" altLang="en-US"/>
          </a:p>
        </p:txBody>
      </p:sp>
      <p:sp>
        <p:nvSpPr>
          <p:cNvPr id="5" name="正方形/長方形 4">
            <a:extLst>
              <a:ext uri="{FF2B5EF4-FFF2-40B4-BE49-F238E27FC236}">
                <a16:creationId xmlns:a16="http://schemas.microsoft.com/office/drawing/2014/main" id="{2148C905-A65D-B448-8ED8-014DE0141FEE}"/>
              </a:ext>
            </a:extLst>
          </p:cNvPr>
          <p:cNvSpPr/>
          <p:nvPr/>
        </p:nvSpPr>
        <p:spPr>
          <a:xfrm>
            <a:off x="471487" y="1891430"/>
            <a:ext cx="5915025" cy="5510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rPr>
              <a:t>標準予防策</a:t>
            </a:r>
            <a:r>
              <a:rPr lang="en-US" altLang="ja-JP" dirty="0">
                <a:solidFill>
                  <a:schemeClr val="bg1"/>
                </a:solidFill>
              </a:rPr>
              <a:t>+</a:t>
            </a:r>
            <a:r>
              <a:rPr lang="ja-JP" altLang="en-US">
                <a:solidFill>
                  <a:schemeClr val="bg1"/>
                </a:solidFill>
              </a:rPr>
              <a:t>飛沫感染予防策</a:t>
            </a:r>
            <a:r>
              <a:rPr lang="en-US" altLang="ja-JP" dirty="0">
                <a:solidFill>
                  <a:schemeClr val="bg1"/>
                </a:solidFill>
              </a:rPr>
              <a:t>+</a:t>
            </a:r>
            <a:r>
              <a:rPr lang="ja-JP" altLang="en-US">
                <a:solidFill>
                  <a:schemeClr val="bg1"/>
                </a:solidFill>
              </a:rPr>
              <a:t>接触感染予防策 </a:t>
            </a:r>
          </a:p>
        </p:txBody>
      </p:sp>
    </p:spTree>
    <p:extLst>
      <p:ext uri="{BB962C8B-B14F-4D97-AF65-F5344CB8AC3E}">
        <p14:creationId xmlns:p14="http://schemas.microsoft.com/office/powerpoint/2010/main" val="343062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8E78A4-2C94-C247-B822-4FA9CDA8BE30}"/>
              </a:ext>
            </a:extLst>
          </p:cNvPr>
          <p:cNvSpPr>
            <a:spLocks noGrp="1"/>
          </p:cNvSpPr>
          <p:nvPr>
            <p:ph type="title"/>
          </p:nvPr>
        </p:nvSpPr>
        <p:spPr/>
        <p:txBody>
          <a:bodyPr/>
          <a:lstStyle/>
          <a:p>
            <a:r>
              <a:rPr lang="ja-JP" altLang="en-US"/>
              <a:t>施設内に持ち込まないための工夫と対策</a:t>
            </a:r>
            <a:br>
              <a:rPr lang="en-US" altLang="ja-JP" dirty="0"/>
            </a:br>
            <a:r>
              <a:rPr lang="ja-JP" altLang="en-US" sz="1800"/>
              <a:t>感染が疑われる宿泊者をみつけたら </a:t>
            </a:r>
            <a:endParaRPr kumimoji="1" lang="ja-JP" altLang="en-US"/>
          </a:p>
        </p:txBody>
      </p:sp>
      <p:sp>
        <p:nvSpPr>
          <p:cNvPr id="3" name="コンテンツ プレースホルダー 2">
            <a:extLst>
              <a:ext uri="{FF2B5EF4-FFF2-40B4-BE49-F238E27FC236}">
                <a16:creationId xmlns:a16="http://schemas.microsoft.com/office/drawing/2014/main" id="{5EA5FB3E-B23B-FC49-938F-6B9388732F88}"/>
              </a:ext>
            </a:extLst>
          </p:cNvPr>
          <p:cNvSpPr>
            <a:spLocks noGrp="1"/>
          </p:cNvSpPr>
          <p:nvPr>
            <p:ph idx="1"/>
          </p:nvPr>
        </p:nvSpPr>
        <p:spPr/>
        <p:txBody>
          <a:bodyPr/>
          <a:lstStyle/>
          <a:p>
            <a:pPr>
              <a:lnSpc>
                <a:spcPct val="150000"/>
              </a:lnSpc>
            </a:pPr>
            <a:r>
              <a:rPr lang="ja-JP" altLang="en-US"/>
              <a:t>新型コロナウイルス感染症にかかったかもと思った際に、</a:t>
            </a:r>
            <a:r>
              <a:rPr lang="ja-JP" altLang="en-US" b="1"/>
              <a:t>緊急の場合を除いて、医療機関への受診を、連絡無く、直接行うことは控える。</a:t>
            </a:r>
            <a:endParaRPr lang="ja-JP" altLang="en-US"/>
          </a:p>
          <a:p>
            <a:pPr>
              <a:lnSpc>
                <a:spcPct val="150000"/>
              </a:lnSpc>
            </a:pPr>
            <a:r>
              <a:rPr lang="ja-JP" altLang="en-US"/>
              <a:t>帰国者・接触者相談センターから受診を勧められた医療機関を受診する。複数の医療機関を受診することは控える。 </a:t>
            </a:r>
          </a:p>
          <a:p>
            <a:pPr>
              <a:lnSpc>
                <a:spcPct val="150000"/>
              </a:lnSpc>
            </a:pPr>
            <a:r>
              <a:rPr lang="ja-JP" altLang="en-US"/>
              <a:t>医療機関を受診する際には、</a:t>
            </a:r>
            <a:r>
              <a:rPr lang="ja-JP" altLang="en-US" b="1"/>
              <a:t>マスクを着用</a:t>
            </a:r>
            <a:r>
              <a:rPr lang="ja-JP" altLang="en-US"/>
              <a:t>するほ か、</a:t>
            </a:r>
            <a:r>
              <a:rPr lang="ja-JP" altLang="en-US" b="1"/>
              <a:t>手洗いや咳エチケット</a:t>
            </a:r>
            <a:r>
              <a:rPr lang="en-US" altLang="ja-JP" dirty="0"/>
              <a:t>(</a:t>
            </a:r>
            <a:r>
              <a:rPr lang="ja-JP" altLang="en-US"/>
              <a:t>咳やくしゃみをする 際に、マスクやティッシュ、ハンカチ、袖を使っ て、口や鼻をおさえる</a:t>
            </a:r>
            <a:r>
              <a:rPr lang="en-US" altLang="ja-JP" dirty="0"/>
              <a:t>)</a:t>
            </a:r>
            <a:r>
              <a:rPr lang="ja-JP" altLang="en-US"/>
              <a:t>の徹底する。 </a:t>
            </a:r>
          </a:p>
          <a:p>
            <a:endParaRPr kumimoji="1" lang="ja-JP" altLang="en-US"/>
          </a:p>
        </p:txBody>
      </p:sp>
      <p:sp>
        <p:nvSpPr>
          <p:cNvPr id="4" name="スライド番号プレースホルダー 3">
            <a:extLst>
              <a:ext uri="{FF2B5EF4-FFF2-40B4-BE49-F238E27FC236}">
                <a16:creationId xmlns:a16="http://schemas.microsoft.com/office/drawing/2014/main" id="{8E161DE0-3BA0-C247-812E-AE643F008C55}"/>
              </a:ext>
            </a:extLst>
          </p:cNvPr>
          <p:cNvSpPr>
            <a:spLocks noGrp="1"/>
          </p:cNvSpPr>
          <p:nvPr>
            <p:ph type="sldNum" sz="quarter" idx="12"/>
          </p:nvPr>
        </p:nvSpPr>
        <p:spPr/>
        <p:txBody>
          <a:bodyPr/>
          <a:lstStyle/>
          <a:p>
            <a:r>
              <a:rPr lang="en-US" altLang="ja-JP"/>
              <a:t>-</a:t>
            </a:r>
            <a:fld id="{D26F39CE-828E-974C-A2DD-8D56C23B278A}" type="slidenum">
              <a:rPr lang="ja-JP" altLang="en-US" smtClean="0"/>
              <a:pPr/>
              <a:t>26</a:t>
            </a:fld>
            <a:r>
              <a:rPr lang="en-US" altLang="ja-JP"/>
              <a:t>-</a:t>
            </a:r>
            <a:endParaRPr lang="ja-JP" altLang="en-US"/>
          </a:p>
        </p:txBody>
      </p:sp>
      <p:sp>
        <p:nvSpPr>
          <p:cNvPr id="5" name="正方形/長方形 4">
            <a:extLst>
              <a:ext uri="{FF2B5EF4-FFF2-40B4-BE49-F238E27FC236}">
                <a16:creationId xmlns:a16="http://schemas.microsoft.com/office/drawing/2014/main" id="{20B22EB1-67B7-984F-ABD9-4E135D068A9B}"/>
              </a:ext>
            </a:extLst>
          </p:cNvPr>
          <p:cNvSpPr/>
          <p:nvPr/>
        </p:nvSpPr>
        <p:spPr>
          <a:xfrm>
            <a:off x="471487" y="1891430"/>
            <a:ext cx="5915025" cy="5510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受診の注意点 </a:t>
            </a:r>
          </a:p>
        </p:txBody>
      </p:sp>
    </p:spTree>
    <p:extLst>
      <p:ext uri="{BB962C8B-B14F-4D97-AF65-F5344CB8AC3E}">
        <p14:creationId xmlns:p14="http://schemas.microsoft.com/office/powerpoint/2010/main" val="1019388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5D77C7-E9E4-104B-8B35-9E7B43E1A3F5}"/>
              </a:ext>
            </a:extLst>
          </p:cNvPr>
          <p:cNvSpPr>
            <a:spLocks noGrp="1"/>
          </p:cNvSpPr>
          <p:nvPr>
            <p:ph type="title"/>
          </p:nvPr>
        </p:nvSpPr>
        <p:spPr/>
        <p:txBody>
          <a:bodyPr/>
          <a:lstStyle/>
          <a:p>
            <a:r>
              <a:rPr lang="ja-JP" altLang="en-US"/>
              <a:t>施設内に持ち込まないための工夫と対策</a:t>
            </a:r>
            <a:br>
              <a:rPr lang="en-US" altLang="ja-JP" dirty="0"/>
            </a:br>
            <a:r>
              <a:rPr lang="ja-JP" altLang="en-US" sz="1800"/>
              <a:t>感染が疑われる宿泊者をみつけたら </a:t>
            </a:r>
            <a:endParaRPr kumimoji="1" lang="ja-JP" altLang="en-US"/>
          </a:p>
        </p:txBody>
      </p:sp>
      <p:sp>
        <p:nvSpPr>
          <p:cNvPr id="4" name="スライド番号プレースホルダー 3">
            <a:extLst>
              <a:ext uri="{FF2B5EF4-FFF2-40B4-BE49-F238E27FC236}">
                <a16:creationId xmlns:a16="http://schemas.microsoft.com/office/drawing/2014/main" id="{435BAB76-EE32-7346-AC35-4D6C12DA2170}"/>
              </a:ext>
            </a:extLst>
          </p:cNvPr>
          <p:cNvSpPr>
            <a:spLocks noGrp="1"/>
          </p:cNvSpPr>
          <p:nvPr>
            <p:ph type="sldNum" sz="quarter" idx="12"/>
          </p:nvPr>
        </p:nvSpPr>
        <p:spPr/>
        <p:txBody>
          <a:bodyPr/>
          <a:lstStyle/>
          <a:p>
            <a:r>
              <a:rPr lang="en-US" altLang="ja-JP"/>
              <a:t>-</a:t>
            </a:r>
            <a:fld id="{D26F39CE-828E-974C-A2DD-8D56C23B278A}" type="slidenum">
              <a:rPr lang="ja-JP" altLang="en-US" smtClean="0"/>
              <a:pPr/>
              <a:t>27</a:t>
            </a:fld>
            <a:r>
              <a:rPr lang="en-US" altLang="ja-JP"/>
              <a:t>-</a:t>
            </a:r>
            <a:endParaRPr lang="ja-JP" altLang="en-US"/>
          </a:p>
        </p:txBody>
      </p:sp>
      <p:sp>
        <p:nvSpPr>
          <p:cNvPr id="6" name="コンテンツ プレースホルダー 5">
            <a:extLst>
              <a:ext uri="{FF2B5EF4-FFF2-40B4-BE49-F238E27FC236}">
                <a16:creationId xmlns:a16="http://schemas.microsoft.com/office/drawing/2014/main" id="{E31DB74A-C8BB-DE41-9D9B-5EAD1BEE18C8}"/>
              </a:ext>
            </a:extLst>
          </p:cNvPr>
          <p:cNvSpPr>
            <a:spLocks noGrp="1"/>
          </p:cNvSpPr>
          <p:nvPr>
            <p:ph idx="1"/>
          </p:nvPr>
        </p:nvSpPr>
        <p:spPr>
          <a:xfrm>
            <a:off x="471488" y="2637436"/>
            <a:ext cx="5915025" cy="5756448"/>
          </a:xfrm>
          <a:prstGeom prst="rect">
            <a:avLst/>
          </a:prstGeom>
        </p:spPr>
        <p:txBody>
          <a:bodyPr>
            <a:spAutoFit/>
          </a:bodyPr>
          <a:lstStyle/>
          <a:p>
            <a:r>
              <a:rPr lang="ja-JP" altLang="en-US" b="1"/>
              <a:t>従業員は、</a:t>
            </a:r>
            <a:endParaRPr lang="ja-JP" altLang="en-US"/>
          </a:p>
          <a:p>
            <a:r>
              <a:rPr lang="ja-JP" altLang="en-US" b="1"/>
              <a:t>発症の疑いのある宿泊者の発見として管理者に報告し、宿泊者には、マスクを着けてもらう。 </a:t>
            </a:r>
            <a:endParaRPr lang="en-US" altLang="ja-JP" b="1" dirty="0"/>
          </a:p>
          <a:p>
            <a:endParaRPr lang="en-US" altLang="ja-JP" b="1" dirty="0"/>
          </a:p>
          <a:p>
            <a:r>
              <a:rPr lang="ja-JP" altLang="en-US" b="1"/>
              <a:t>不用意な接触を発生させないために、滞在部屋の外扉に発症の疑いのある滞在者が在室していることを知らせる張り紙を行う。</a:t>
            </a:r>
            <a:endParaRPr lang="en-US" altLang="ja-JP" b="1" dirty="0"/>
          </a:p>
          <a:p>
            <a:endParaRPr lang="en-US" altLang="ja-JP" b="1" dirty="0"/>
          </a:p>
          <a:p>
            <a:r>
              <a:rPr lang="ja-JP" altLang="en-US" b="1"/>
              <a:t>部屋に入る場合はマスク、手袋、エプロンを付け対応する。 </a:t>
            </a:r>
            <a:endParaRPr lang="en-US" altLang="ja-JP" b="1" dirty="0"/>
          </a:p>
          <a:p>
            <a:endParaRPr lang="ja-JP" altLang="en-US"/>
          </a:p>
          <a:p>
            <a:r>
              <a:rPr lang="ja-JP" altLang="en-US"/>
              <a:t>同室に症状のある人とない人がある場合は、いない人の移動を行い部屋を分ける。</a:t>
            </a:r>
            <a:endParaRPr lang="en-US" altLang="ja-JP" dirty="0"/>
          </a:p>
          <a:p>
            <a:endParaRPr lang="en-US" altLang="ja-JP" b="1" dirty="0"/>
          </a:p>
          <a:p>
            <a:r>
              <a:rPr lang="ja-JP" altLang="en-US"/>
              <a:t>部屋がないときには、同じ症状の人を同室とし、ベッドの間隔を</a:t>
            </a:r>
            <a:r>
              <a:rPr lang="en-US" altLang="ja-JP" dirty="0"/>
              <a:t>2m</a:t>
            </a:r>
            <a:r>
              <a:rPr lang="ja-JP" altLang="en-US"/>
              <a:t>以上あける、あるいは、ベット間をカーテンで仕切るなどして同室にする。 </a:t>
            </a:r>
            <a:endParaRPr lang="en-US" altLang="ja-JP" dirty="0"/>
          </a:p>
          <a:p>
            <a:endParaRPr lang="en-US" altLang="ja-JP" dirty="0"/>
          </a:p>
          <a:p>
            <a:r>
              <a:rPr lang="ja-JP" altLang="en-US"/>
              <a:t>退室の際は、部屋で個人防護具を外し手指衛生をする。</a:t>
            </a:r>
            <a:endParaRPr lang="en-US" altLang="ja-JP" dirty="0"/>
          </a:p>
          <a:p>
            <a:r>
              <a:rPr lang="ja-JP" altLang="en-US"/>
              <a:t> </a:t>
            </a:r>
            <a:endParaRPr lang="en-US" altLang="ja-JP" dirty="0"/>
          </a:p>
          <a:p>
            <a:r>
              <a:rPr lang="ja-JP" altLang="en-US" b="1"/>
              <a:t>管理者は、</a:t>
            </a:r>
            <a:endParaRPr lang="en-US" altLang="ja-JP" b="1" dirty="0"/>
          </a:p>
          <a:p>
            <a:r>
              <a:rPr lang="ja-JP" altLang="en-US"/>
              <a:t>帰国者・接触者相談センターへ相談し指示を仰ぐ。 </a:t>
            </a:r>
          </a:p>
        </p:txBody>
      </p:sp>
      <p:sp>
        <p:nvSpPr>
          <p:cNvPr id="7" name="正方形/長方形 6">
            <a:extLst>
              <a:ext uri="{FF2B5EF4-FFF2-40B4-BE49-F238E27FC236}">
                <a16:creationId xmlns:a16="http://schemas.microsoft.com/office/drawing/2014/main" id="{3508E2F1-B0CF-1146-B409-CD310D1160F8}"/>
              </a:ext>
            </a:extLst>
          </p:cNvPr>
          <p:cNvSpPr/>
          <p:nvPr/>
        </p:nvSpPr>
        <p:spPr>
          <a:xfrm>
            <a:off x="471487" y="1891430"/>
            <a:ext cx="5915025" cy="5510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bg1"/>
                </a:solidFill>
              </a:rPr>
              <a:t>標準予防策</a:t>
            </a:r>
            <a:r>
              <a:rPr lang="en-US" altLang="ja-JP" dirty="0">
                <a:solidFill>
                  <a:schemeClr val="bg1"/>
                </a:solidFill>
              </a:rPr>
              <a:t>+</a:t>
            </a:r>
            <a:r>
              <a:rPr lang="ja-JP" altLang="en-US">
                <a:solidFill>
                  <a:schemeClr val="bg1"/>
                </a:solidFill>
              </a:rPr>
              <a:t>飛沫感染予防策</a:t>
            </a:r>
            <a:r>
              <a:rPr lang="en-US" altLang="ja-JP" dirty="0">
                <a:solidFill>
                  <a:schemeClr val="bg1"/>
                </a:solidFill>
              </a:rPr>
              <a:t>+</a:t>
            </a:r>
            <a:r>
              <a:rPr lang="ja-JP" altLang="en-US">
                <a:solidFill>
                  <a:schemeClr val="bg1"/>
                </a:solidFill>
              </a:rPr>
              <a:t>接触感染予防策 </a:t>
            </a:r>
          </a:p>
        </p:txBody>
      </p:sp>
    </p:spTree>
    <p:extLst>
      <p:ext uri="{BB962C8B-B14F-4D97-AF65-F5344CB8AC3E}">
        <p14:creationId xmlns:p14="http://schemas.microsoft.com/office/powerpoint/2010/main" val="4001149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1695E6-05F0-B946-A01B-ED692CD82F2C}"/>
              </a:ext>
            </a:extLst>
          </p:cNvPr>
          <p:cNvSpPr>
            <a:spLocks noGrp="1"/>
          </p:cNvSpPr>
          <p:nvPr>
            <p:ph type="title"/>
          </p:nvPr>
        </p:nvSpPr>
        <p:spPr/>
        <p:txBody>
          <a:bodyPr/>
          <a:lstStyle/>
          <a:p>
            <a:r>
              <a:rPr lang="ja-JP" altLang="en-US"/>
              <a:t>発病時対応</a:t>
            </a:r>
            <a:endParaRPr kumimoji="1" lang="ja-JP" altLang="en-US"/>
          </a:p>
        </p:txBody>
      </p:sp>
      <p:pic>
        <p:nvPicPr>
          <p:cNvPr id="5" name="図 4">
            <a:extLst>
              <a:ext uri="{FF2B5EF4-FFF2-40B4-BE49-F238E27FC236}">
                <a16:creationId xmlns:a16="http://schemas.microsoft.com/office/drawing/2014/main" id="{C325BB38-6EC6-8743-AA82-1A19EE2183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70662" y="3081246"/>
            <a:ext cx="869436" cy="869436"/>
          </a:xfrm>
          <a:prstGeom prst="rect">
            <a:avLst/>
          </a:prstGeom>
        </p:spPr>
      </p:pic>
      <p:sp>
        <p:nvSpPr>
          <p:cNvPr id="6" name="テキスト ボックス 5">
            <a:extLst>
              <a:ext uri="{FF2B5EF4-FFF2-40B4-BE49-F238E27FC236}">
                <a16:creationId xmlns:a16="http://schemas.microsoft.com/office/drawing/2014/main" id="{EC7F2858-0900-ED4D-B9B1-C0B0821E05A7}"/>
              </a:ext>
            </a:extLst>
          </p:cNvPr>
          <p:cNvSpPr txBox="1"/>
          <p:nvPr/>
        </p:nvSpPr>
        <p:spPr>
          <a:xfrm>
            <a:off x="2587545" y="3950682"/>
            <a:ext cx="835670" cy="276999"/>
          </a:xfrm>
          <a:prstGeom prst="rect">
            <a:avLst/>
          </a:prstGeom>
          <a:noFill/>
        </p:spPr>
        <p:txBody>
          <a:bodyPr wrap="square" rtlCol="0">
            <a:spAutoFit/>
          </a:bodyPr>
          <a:lstStyle/>
          <a:p>
            <a:pPr algn="ctr"/>
            <a:r>
              <a:rPr kumimoji="1" lang="ja-JP" altLang="en-US" sz="1200"/>
              <a:t>滞在者</a:t>
            </a:r>
          </a:p>
        </p:txBody>
      </p:sp>
      <p:sp>
        <p:nvSpPr>
          <p:cNvPr id="4" name="角丸四角形 3">
            <a:extLst>
              <a:ext uri="{FF2B5EF4-FFF2-40B4-BE49-F238E27FC236}">
                <a16:creationId xmlns:a16="http://schemas.microsoft.com/office/drawing/2014/main" id="{CB657108-8EBD-974A-B575-F74EBAAAC7AF}"/>
              </a:ext>
            </a:extLst>
          </p:cNvPr>
          <p:cNvSpPr/>
          <p:nvPr/>
        </p:nvSpPr>
        <p:spPr>
          <a:xfrm>
            <a:off x="2321821" y="426729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発症自覚</a:t>
            </a:r>
          </a:p>
        </p:txBody>
      </p:sp>
      <p:pic>
        <p:nvPicPr>
          <p:cNvPr id="8" name="図 7">
            <a:extLst>
              <a:ext uri="{FF2B5EF4-FFF2-40B4-BE49-F238E27FC236}">
                <a16:creationId xmlns:a16="http://schemas.microsoft.com/office/drawing/2014/main" id="{A7F1D693-C673-9740-BBCF-CC40522BDBE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70460" y="3332335"/>
            <a:ext cx="618347" cy="618347"/>
          </a:xfrm>
          <a:prstGeom prst="rect">
            <a:avLst/>
          </a:prstGeom>
        </p:spPr>
      </p:pic>
      <p:sp>
        <p:nvSpPr>
          <p:cNvPr id="9" name="テキスト ボックス 8">
            <a:extLst>
              <a:ext uri="{FF2B5EF4-FFF2-40B4-BE49-F238E27FC236}">
                <a16:creationId xmlns:a16="http://schemas.microsoft.com/office/drawing/2014/main" id="{6B294B2B-997D-8749-8079-F21B96CEB25D}"/>
              </a:ext>
            </a:extLst>
          </p:cNvPr>
          <p:cNvSpPr txBox="1"/>
          <p:nvPr/>
        </p:nvSpPr>
        <p:spPr>
          <a:xfrm>
            <a:off x="5060643" y="3354176"/>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10" name="テキスト ボックス 9">
            <a:extLst>
              <a:ext uri="{FF2B5EF4-FFF2-40B4-BE49-F238E27FC236}">
                <a16:creationId xmlns:a16="http://schemas.microsoft.com/office/drawing/2014/main" id="{3FE1C9A8-69CA-D64D-8B16-99101175FD7C}"/>
              </a:ext>
            </a:extLst>
          </p:cNvPr>
          <p:cNvSpPr txBox="1"/>
          <p:nvPr/>
        </p:nvSpPr>
        <p:spPr>
          <a:xfrm>
            <a:off x="5116972" y="3545870"/>
            <a:ext cx="1269541" cy="461665"/>
          </a:xfrm>
          <a:prstGeom prst="rect">
            <a:avLst/>
          </a:prstGeom>
          <a:noFill/>
          <a:ln>
            <a:noFill/>
          </a:ln>
        </p:spPr>
        <p:txBody>
          <a:bodyPr wrap="square" rtlCol="0">
            <a:spAutoFit/>
          </a:bodyPr>
          <a:lstStyle/>
          <a:p>
            <a:pPr algn="ctr"/>
            <a:r>
              <a:rPr lang="ja-JP" altLang="en-US" sz="1200"/>
              <a:t>帰国者・接触者相談センター</a:t>
            </a:r>
            <a:endParaRPr kumimoji="1" lang="en-US" altLang="ja-JP" sz="1200" dirty="0"/>
          </a:p>
        </p:txBody>
      </p:sp>
      <p:sp>
        <p:nvSpPr>
          <p:cNvPr id="11" name="角丸四角形 10">
            <a:extLst>
              <a:ext uri="{FF2B5EF4-FFF2-40B4-BE49-F238E27FC236}">
                <a16:creationId xmlns:a16="http://schemas.microsoft.com/office/drawing/2014/main" id="{C58CCA89-02BE-A74A-8036-5B0D1B921CDA}"/>
              </a:ext>
            </a:extLst>
          </p:cNvPr>
          <p:cNvSpPr/>
          <p:nvPr/>
        </p:nvSpPr>
        <p:spPr>
          <a:xfrm>
            <a:off x="4776263" y="426729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受付</a:t>
            </a:r>
          </a:p>
        </p:txBody>
      </p:sp>
      <p:sp>
        <p:nvSpPr>
          <p:cNvPr id="12" name="角丸四角形 11">
            <a:extLst>
              <a:ext uri="{FF2B5EF4-FFF2-40B4-BE49-F238E27FC236}">
                <a16:creationId xmlns:a16="http://schemas.microsoft.com/office/drawing/2014/main" id="{257D8128-622A-CA42-AC7B-33F684A5BECD}"/>
              </a:ext>
            </a:extLst>
          </p:cNvPr>
          <p:cNvSpPr/>
          <p:nvPr/>
        </p:nvSpPr>
        <p:spPr>
          <a:xfrm>
            <a:off x="4776263" y="4868878"/>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判断</a:t>
            </a:r>
          </a:p>
        </p:txBody>
      </p:sp>
      <p:sp>
        <p:nvSpPr>
          <p:cNvPr id="13" name="角丸四角形 12">
            <a:extLst>
              <a:ext uri="{FF2B5EF4-FFF2-40B4-BE49-F238E27FC236}">
                <a16:creationId xmlns:a16="http://schemas.microsoft.com/office/drawing/2014/main" id="{82F74BB9-51D6-0D47-A146-ACA53581107B}"/>
              </a:ext>
            </a:extLst>
          </p:cNvPr>
          <p:cNvSpPr/>
          <p:nvPr/>
        </p:nvSpPr>
        <p:spPr>
          <a:xfrm>
            <a:off x="4776263" y="5434362"/>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指定</a:t>
            </a:r>
            <a:r>
              <a:rPr kumimoji="1" lang="ja-JP" altLang="en-US" sz="1200"/>
              <a:t>医療機関案内</a:t>
            </a:r>
          </a:p>
        </p:txBody>
      </p:sp>
      <p:cxnSp>
        <p:nvCxnSpPr>
          <p:cNvPr id="14" name="直線矢印コネクタ 13">
            <a:extLst>
              <a:ext uri="{FF2B5EF4-FFF2-40B4-BE49-F238E27FC236}">
                <a16:creationId xmlns:a16="http://schemas.microsoft.com/office/drawing/2014/main" id="{DA3B4169-CF86-DA4B-906B-1FED3A5BE015}"/>
              </a:ext>
            </a:extLst>
          </p:cNvPr>
          <p:cNvCxnSpPr>
            <a:stCxn id="4" idx="3"/>
            <a:endCxn id="11" idx="1"/>
          </p:cNvCxnSpPr>
          <p:nvPr/>
        </p:nvCxnSpPr>
        <p:spPr>
          <a:xfrm>
            <a:off x="3861863" y="4423710"/>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89ECB1FD-256F-CF4E-86A2-E879BF8CCCFE}"/>
              </a:ext>
            </a:extLst>
          </p:cNvPr>
          <p:cNvCxnSpPr>
            <a:cxnSpLocks/>
            <a:stCxn id="11" idx="2"/>
            <a:endCxn id="12" idx="0"/>
          </p:cNvCxnSpPr>
          <p:nvPr/>
        </p:nvCxnSpPr>
        <p:spPr>
          <a:xfrm>
            <a:off x="5546284" y="4580120"/>
            <a:ext cx="0" cy="288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2D007BED-1657-FF4D-A708-8CE7B0517931}"/>
              </a:ext>
            </a:extLst>
          </p:cNvPr>
          <p:cNvCxnSpPr>
            <a:cxnSpLocks/>
            <a:stCxn id="12" idx="2"/>
            <a:endCxn id="13" idx="0"/>
          </p:cNvCxnSpPr>
          <p:nvPr/>
        </p:nvCxnSpPr>
        <p:spPr>
          <a:xfrm>
            <a:off x="5546284" y="5181699"/>
            <a:ext cx="0" cy="252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角丸四角形 22">
            <a:extLst>
              <a:ext uri="{FF2B5EF4-FFF2-40B4-BE49-F238E27FC236}">
                <a16:creationId xmlns:a16="http://schemas.microsoft.com/office/drawing/2014/main" id="{9C04CE27-5A41-F249-8862-2B19248B727C}"/>
              </a:ext>
            </a:extLst>
          </p:cNvPr>
          <p:cNvSpPr/>
          <p:nvPr/>
        </p:nvSpPr>
        <p:spPr>
          <a:xfrm>
            <a:off x="2321821" y="5438484"/>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救急車要請</a:t>
            </a:r>
            <a:endParaRPr kumimoji="1" lang="ja-JP" altLang="en-US" sz="1200"/>
          </a:p>
        </p:txBody>
      </p:sp>
      <p:cxnSp>
        <p:nvCxnSpPr>
          <p:cNvPr id="24" name="直線矢印コネクタ 23">
            <a:extLst>
              <a:ext uri="{FF2B5EF4-FFF2-40B4-BE49-F238E27FC236}">
                <a16:creationId xmlns:a16="http://schemas.microsoft.com/office/drawing/2014/main" id="{814D3251-67C0-1847-817C-A49738510D22}"/>
              </a:ext>
            </a:extLst>
          </p:cNvPr>
          <p:cNvCxnSpPr>
            <a:cxnSpLocks/>
            <a:stCxn id="13" idx="1"/>
            <a:endCxn id="23" idx="3"/>
          </p:cNvCxnSpPr>
          <p:nvPr/>
        </p:nvCxnSpPr>
        <p:spPr>
          <a:xfrm flipH="1">
            <a:off x="3861863" y="5590773"/>
            <a:ext cx="914400" cy="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21F2822B-67EE-E547-AE72-ABAE5876F862}"/>
              </a:ext>
            </a:extLst>
          </p:cNvPr>
          <p:cNvSpPr txBox="1"/>
          <p:nvPr/>
        </p:nvSpPr>
        <p:spPr>
          <a:xfrm>
            <a:off x="3963701" y="4303122"/>
            <a:ext cx="679940" cy="230832"/>
          </a:xfrm>
          <a:prstGeom prst="rect">
            <a:avLst/>
          </a:prstGeom>
          <a:solidFill>
            <a:schemeClr val="bg1"/>
          </a:solidFill>
          <a:ln>
            <a:noFill/>
          </a:ln>
        </p:spPr>
        <p:txBody>
          <a:bodyPr wrap="square" rtlCol="0">
            <a:spAutoFit/>
          </a:bodyPr>
          <a:lstStyle/>
          <a:p>
            <a:pPr algn="ctr"/>
            <a:r>
              <a:rPr kumimoji="1" lang="ja-JP" altLang="en-US" sz="900"/>
              <a:t>電話連絡</a:t>
            </a:r>
            <a:endParaRPr kumimoji="1" lang="en-US" altLang="ja-JP" sz="900" dirty="0"/>
          </a:p>
        </p:txBody>
      </p:sp>
      <p:sp>
        <p:nvSpPr>
          <p:cNvPr id="28" name="テキスト ボックス 27">
            <a:extLst>
              <a:ext uri="{FF2B5EF4-FFF2-40B4-BE49-F238E27FC236}">
                <a16:creationId xmlns:a16="http://schemas.microsoft.com/office/drawing/2014/main" id="{BC2A45FF-3C03-D044-8ACB-0458CA0EC1F1}"/>
              </a:ext>
            </a:extLst>
          </p:cNvPr>
          <p:cNvSpPr txBox="1"/>
          <p:nvPr/>
        </p:nvSpPr>
        <p:spPr>
          <a:xfrm>
            <a:off x="3963701" y="5494248"/>
            <a:ext cx="679940" cy="230832"/>
          </a:xfrm>
          <a:prstGeom prst="rect">
            <a:avLst/>
          </a:prstGeom>
          <a:solidFill>
            <a:schemeClr val="bg1"/>
          </a:solidFill>
          <a:ln>
            <a:noFill/>
          </a:ln>
        </p:spPr>
        <p:txBody>
          <a:bodyPr wrap="square" rtlCol="0">
            <a:spAutoFit/>
          </a:bodyPr>
          <a:lstStyle/>
          <a:p>
            <a:pPr algn="ctr"/>
            <a:r>
              <a:rPr kumimoji="1" lang="ja-JP" altLang="en-US" sz="900"/>
              <a:t>電話連絡</a:t>
            </a:r>
            <a:endParaRPr kumimoji="1" lang="en-US" altLang="ja-JP" sz="900" dirty="0"/>
          </a:p>
        </p:txBody>
      </p:sp>
      <p:sp>
        <p:nvSpPr>
          <p:cNvPr id="30" name="角丸四角形 29">
            <a:extLst>
              <a:ext uri="{FF2B5EF4-FFF2-40B4-BE49-F238E27FC236}">
                <a16:creationId xmlns:a16="http://schemas.microsoft.com/office/drawing/2014/main" id="{0386F3FB-98B8-F74C-9183-86493401FB09}"/>
              </a:ext>
            </a:extLst>
          </p:cNvPr>
          <p:cNvSpPr/>
          <p:nvPr/>
        </p:nvSpPr>
        <p:spPr>
          <a:xfrm>
            <a:off x="2321821" y="646116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a:t>
            </a:r>
            <a:endParaRPr kumimoji="1" lang="ja-JP" altLang="en-US" sz="1200"/>
          </a:p>
        </p:txBody>
      </p:sp>
      <p:cxnSp>
        <p:nvCxnSpPr>
          <p:cNvPr id="31" name="直線矢印コネクタ 30">
            <a:extLst>
              <a:ext uri="{FF2B5EF4-FFF2-40B4-BE49-F238E27FC236}">
                <a16:creationId xmlns:a16="http://schemas.microsoft.com/office/drawing/2014/main" id="{D1BF3B07-C6C9-8B43-98CF-DC90F7E96B15}"/>
              </a:ext>
            </a:extLst>
          </p:cNvPr>
          <p:cNvCxnSpPr>
            <a:cxnSpLocks/>
            <a:stCxn id="23" idx="2"/>
            <a:endCxn id="30" idx="0"/>
          </p:cNvCxnSpPr>
          <p:nvPr/>
        </p:nvCxnSpPr>
        <p:spPr>
          <a:xfrm>
            <a:off x="3091842" y="5751305"/>
            <a:ext cx="0" cy="709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角丸四角形 34">
            <a:extLst>
              <a:ext uri="{FF2B5EF4-FFF2-40B4-BE49-F238E27FC236}">
                <a16:creationId xmlns:a16="http://schemas.microsoft.com/office/drawing/2014/main" id="{FC0A1B22-063F-FC4E-9F87-19BCFFE74B7B}"/>
              </a:ext>
            </a:extLst>
          </p:cNvPr>
          <p:cNvSpPr/>
          <p:nvPr/>
        </p:nvSpPr>
        <p:spPr>
          <a:xfrm>
            <a:off x="2321821" y="7483853"/>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指定医療機関</a:t>
            </a:r>
          </a:p>
        </p:txBody>
      </p:sp>
      <p:cxnSp>
        <p:nvCxnSpPr>
          <p:cNvPr id="36" name="直線矢印コネクタ 35">
            <a:extLst>
              <a:ext uri="{FF2B5EF4-FFF2-40B4-BE49-F238E27FC236}">
                <a16:creationId xmlns:a16="http://schemas.microsoft.com/office/drawing/2014/main" id="{DB4BF1E0-B876-6641-9994-89E780D0E9D0}"/>
              </a:ext>
            </a:extLst>
          </p:cNvPr>
          <p:cNvCxnSpPr>
            <a:cxnSpLocks/>
            <a:stCxn id="30" idx="2"/>
            <a:endCxn id="35" idx="0"/>
          </p:cNvCxnSpPr>
          <p:nvPr/>
        </p:nvCxnSpPr>
        <p:spPr>
          <a:xfrm>
            <a:off x="3091842" y="6773990"/>
            <a:ext cx="0" cy="70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図 40">
            <a:extLst>
              <a:ext uri="{FF2B5EF4-FFF2-40B4-BE49-F238E27FC236}">
                <a16:creationId xmlns:a16="http://schemas.microsoft.com/office/drawing/2014/main" id="{3F30F5C4-7622-7946-96A0-2AA88FAC540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1487" y="3133611"/>
            <a:ext cx="1026983" cy="772227"/>
          </a:xfrm>
          <a:prstGeom prst="rect">
            <a:avLst/>
          </a:prstGeom>
        </p:spPr>
      </p:pic>
      <p:sp>
        <p:nvSpPr>
          <p:cNvPr id="42" name="テキスト ボックス 41">
            <a:extLst>
              <a:ext uri="{FF2B5EF4-FFF2-40B4-BE49-F238E27FC236}">
                <a16:creationId xmlns:a16="http://schemas.microsoft.com/office/drawing/2014/main" id="{67688CA8-53E4-774E-BD7D-DDC556C62953}"/>
              </a:ext>
            </a:extLst>
          </p:cNvPr>
          <p:cNvSpPr txBox="1"/>
          <p:nvPr/>
        </p:nvSpPr>
        <p:spPr>
          <a:xfrm>
            <a:off x="626711" y="3950682"/>
            <a:ext cx="835670" cy="461665"/>
          </a:xfrm>
          <a:prstGeom prst="rect">
            <a:avLst/>
          </a:prstGeom>
          <a:noFill/>
        </p:spPr>
        <p:txBody>
          <a:bodyPr wrap="square" rtlCol="0">
            <a:spAutoFit/>
          </a:bodyPr>
          <a:lstStyle/>
          <a:p>
            <a:pPr algn="ctr"/>
            <a:r>
              <a:rPr kumimoji="1" lang="ja-JP" altLang="en-US" sz="1200"/>
              <a:t>フロント</a:t>
            </a:r>
            <a:endParaRPr kumimoji="1" lang="en-US" altLang="ja-JP" sz="1200" dirty="0"/>
          </a:p>
          <a:p>
            <a:pPr algn="ctr"/>
            <a:r>
              <a:rPr lang="ja-JP" altLang="en-US" sz="1200"/>
              <a:t>スタッフ</a:t>
            </a:r>
            <a:endParaRPr kumimoji="1" lang="ja-JP" altLang="en-US" sz="1200"/>
          </a:p>
        </p:txBody>
      </p:sp>
      <p:sp>
        <p:nvSpPr>
          <p:cNvPr id="45" name="角丸四角形 44">
            <a:extLst>
              <a:ext uri="{FF2B5EF4-FFF2-40B4-BE49-F238E27FC236}">
                <a16:creationId xmlns:a16="http://schemas.microsoft.com/office/drawing/2014/main" id="{3FDAE6B9-2E81-C544-9F29-971BEBA26DBE}"/>
              </a:ext>
            </a:extLst>
          </p:cNvPr>
          <p:cNvSpPr/>
          <p:nvPr/>
        </p:nvSpPr>
        <p:spPr>
          <a:xfrm>
            <a:off x="528008" y="5955842"/>
            <a:ext cx="1026984"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救急車発見</a:t>
            </a:r>
            <a:endParaRPr kumimoji="1" lang="ja-JP" altLang="en-US" sz="1200"/>
          </a:p>
        </p:txBody>
      </p:sp>
      <p:sp>
        <p:nvSpPr>
          <p:cNvPr id="46" name="テキスト ボックス 45">
            <a:extLst>
              <a:ext uri="{FF2B5EF4-FFF2-40B4-BE49-F238E27FC236}">
                <a16:creationId xmlns:a16="http://schemas.microsoft.com/office/drawing/2014/main" id="{02C72216-E73D-D247-8A71-E1D752386DFF}"/>
              </a:ext>
            </a:extLst>
          </p:cNvPr>
          <p:cNvSpPr txBox="1"/>
          <p:nvPr/>
        </p:nvSpPr>
        <p:spPr>
          <a:xfrm>
            <a:off x="340021" y="4949777"/>
            <a:ext cx="1540031" cy="923330"/>
          </a:xfrm>
          <a:prstGeom prst="rect">
            <a:avLst/>
          </a:prstGeom>
          <a:noFill/>
          <a:ln>
            <a:noFill/>
          </a:ln>
        </p:spPr>
        <p:txBody>
          <a:bodyPr wrap="square" rtlCol="0">
            <a:spAutoFit/>
          </a:bodyPr>
          <a:lstStyle/>
          <a:p>
            <a:r>
              <a:rPr kumimoji="1" lang="ja-JP" altLang="en-US" sz="900"/>
              <a:t>事前に発症および、救急車要請をつかむことができません。</a:t>
            </a:r>
            <a:endParaRPr kumimoji="1" lang="en-US" altLang="ja-JP" sz="900" dirty="0"/>
          </a:p>
          <a:p>
            <a:r>
              <a:rPr kumimoji="1" lang="ja-JP" altLang="en-US" sz="900"/>
              <a:t>救急車が到着した際には、入館者経路から部屋への誘導をします。</a:t>
            </a:r>
            <a:endParaRPr kumimoji="1" lang="en-US" altLang="ja-JP" sz="900" dirty="0"/>
          </a:p>
        </p:txBody>
      </p:sp>
      <p:cxnSp>
        <p:nvCxnSpPr>
          <p:cNvPr id="47" name="カギ線コネクタ 46">
            <a:extLst>
              <a:ext uri="{FF2B5EF4-FFF2-40B4-BE49-F238E27FC236}">
                <a16:creationId xmlns:a16="http://schemas.microsoft.com/office/drawing/2014/main" id="{00EE99B5-62F1-6547-B52E-2DDC087777F8}"/>
              </a:ext>
            </a:extLst>
          </p:cNvPr>
          <p:cNvCxnSpPr>
            <a:cxnSpLocks/>
            <a:stCxn id="45" idx="3"/>
            <a:endCxn id="30" idx="1"/>
          </p:cNvCxnSpPr>
          <p:nvPr/>
        </p:nvCxnSpPr>
        <p:spPr>
          <a:xfrm>
            <a:off x="1554992" y="6112253"/>
            <a:ext cx="766829" cy="5053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A235500-BE49-1B46-8DEC-11FFC7303366}"/>
              </a:ext>
            </a:extLst>
          </p:cNvPr>
          <p:cNvSpPr txBox="1"/>
          <p:nvPr/>
        </p:nvSpPr>
        <p:spPr>
          <a:xfrm>
            <a:off x="1628577" y="6022385"/>
            <a:ext cx="679940" cy="230832"/>
          </a:xfrm>
          <a:prstGeom prst="rect">
            <a:avLst/>
          </a:prstGeom>
          <a:solidFill>
            <a:schemeClr val="bg1"/>
          </a:solidFill>
          <a:ln>
            <a:noFill/>
          </a:ln>
        </p:spPr>
        <p:txBody>
          <a:bodyPr wrap="square" rtlCol="0">
            <a:spAutoFit/>
          </a:bodyPr>
          <a:lstStyle/>
          <a:p>
            <a:pPr algn="ctr"/>
            <a:r>
              <a:rPr kumimoji="1" lang="ja-JP" altLang="en-US" sz="900"/>
              <a:t>案内</a:t>
            </a:r>
            <a:endParaRPr kumimoji="1" lang="en-US" altLang="ja-JP" sz="900" dirty="0"/>
          </a:p>
        </p:txBody>
      </p:sp>
      <p:sp>
        <p:nvSpPr>
          <p:cNvPr id="52" name="角丸四角形 51">
            <a:extLst>
              <a:ext uri="{FF2B5EF4-FFF2-40B4-BE49-F238E27FC236}">
                <a16:creationId xmlns:a16="http://schemas.microsoft.com/office/drawing/2014/main" id="{9D704171-E861-1D4C-A768-0DFF7AA02566}"/>
              </a:ext>
            </a:extLst>
          </p:cNvPr>
          <p:cNvSpPr/>
          <p:nvPr/>
        </p:nvSpPr>
        <p:spPr>
          <a:xfrm>
            <a:off x="362491" y="8138088"/>
            <a:ext cx="1358018"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管理</a:t>
            </a:r>
            <a:r>
              <a:rPr lang="ja-JP" altLang="en-US" sz="1200"/>
              <a:t>者へ連絡</a:t>
            </a:r>
            <a:endParaRPr kumimoji="1" lang="ja-JP" altLang="en-US" sz="1200"/>
          </a:p>
        </p:txBody>
      </p:sp>
      <p:sp>
        <p:nvSpPr>
          <p:cNvPr id="57" name="角丸四角形 56">
            <a:extLst>
              <a:ext uri="{FF2B5EF4-FFF2-40B4-BE49-F238E27FC236}">
                <a16:creationId xmlns:a16="http://schemas.microsoft.com/office/drawing/2014/main" id="{673D4380-47BA-8E4D-955A-1D84FF271365}"/>
              </a:ext>
            </a:extLst>
          </p:cNvPr>
          <p:cNvSpPr/>
          <p:nvPr/>
        </p:nvSpPr>
        <p:spPr>
          <a:xfrm>
            <a:off x="442263" y="7146969"/>
            <a:ext cx="1198475"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入館経路消毒</a:t>
            </a:r>
          </a:p>
        </p:txBody>
      </p:sp>
      <p:cxnSp>
        <p:nvCxnSpPr>
          <p:cNvPr id="59" name="直線矢印コネクタ 58">
            <a:extLst>
              <a:ext uri="{FF2B5EF4-FFF2-40B4-BE49-F238E27FC236}">
                <a16:creationId xmlns:a16="http://schemas.microsoft.com/office/drawing/2014/main" id="{59301447-1D64-C74F-92F7-FA1F84707467}"/>
              </a:ext>
            </a:extLst>
          </p:cNvPr>
          <p:cNvCxnSpPr>
            <a:cxnSpLocks/>
          </p:cNvCxnSpPr>
          <p:nvPr/>
        </p:nvCxnSpPr>
        <p:spPr>
          <a:xfrm>
            <a:off x="1041500" y="6268663"/>
            <a:ext cx="1" cy="87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C53E9F6C-BC11-B742-A121-6F665A22F35F}"/>
              </a:ext>
            </a:extLst>
          </p:cNvPr>
          <p:cNvCxnSpPr>
            <a:cxnSpLocks/>
          </p:cNvCxnSpPr>
          <p:nvPr/>
        </p:nvCxnSpPr>
        <p:spPr>
          <a:xfrm flipH="1">
            <a:off x="1041500" y="7459790"/>
            <a:ext cx="1" cy="678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D8B1401-E318-664F-A6E8-A60A7491166B}"/>
              </a:ext>
            </a:extLst>
          </p:cNvPr>
          <p:cNvSpPr txBox="1">
            <a:spLocks/>
          </p:cNvSpPr>
          <p:nvPr/>
        </p:nvSpPr>
        <p:spPr>
          <a:xfrm>
            <a:off x="471487" y="2701206"/>
            <a:ext cx="6190570" cy="315284"/>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Font typeface="Arial" panose="020B0604020202020204" pitchFamily="34" charset="0"/>
              <a:buNone/>
            </a:pPr>
            <a:r>
              <a:rPr lang="ja-JP" altLang="en-US" sz="1200" b="1"/>
              <a:t>ケース</a:t>
            </a:r>
            <a:r>
              <a:rPr lang="en-US" altLang="ja-JP" sz="1200" b="1" dirty="0"/>
              <a:t>1</a:t>
            </a:r>
            <a:r>
              <a:rPr lang="ja-JP" altLang="en-US" sz="1200" b="1"/>
              <a:t>  滞在者自身で行政への連絡があり、指定医療機関に向かう場合。</a:t>
            </a:r>
            <a:endParaRPr lang="en-US" altLang="ja-JP" sz="1200" b="1" dirty="0"/>
          </a:p>
        </p:txBody>
      </p:sp>
      <p:pic>
        <p:nvPicPr>
          <p:cNvPr id="70" name="図 69">
            <a:extLst>
              <a:ext uri="{FF2B5EF4-FFF2-40B4-BE49-F238E27FC236}">
                <a16:creationId xmlns:a16="http://schemas.microsoft.com/office/drawing/2014/main" id="{D8E7D3C9-E197-C043-B1DF-D4AECFE47B4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84721" y="8281629"/>
            <a:ext cx="618347" cy="618347"/>
          </a:xfrm>
          <a:prstGeom prst="rect">
            <a:avLst/>
          </a:prstGeom>
        </p:spPr>
      </p:pic>
      <p:sp>
        <p:nvSpPr>
          <p:cNvPr id="71" name="テキスト ボックス 70">
            <a:extLst>
              <a:ext uri="{FF2B5EF4-FFF2-40B4-BE49-F238E27FC236}">
                <a16:creationId xmlns:a16="http://schemas.microsoft.com/office/drawing/2014/main" id="{3755C6FD-04CE-9C49-AEAC-AA32C19355CC}"/>
              </a:ext>
            </a:extLst>
          </p:cNvPr>
          <p:cNvSpPr txBox="1"/>
          <p:nvPr/>
        </p:nvSpPr>
        <p:spPr>
          <a:xfrm>
            <a:off x="2102615" y="8925277"/>
            <a:ext cx="1427627" cy="276999"/>
          </a:xfrm>
          <a:prstGeom prst="rect">
            <a:avLst/>
          </a:prstGeom>
          <a:noFill/>
        </p:spPr>
        <p:txBody>
          <a:bodyPr wrap="square" rtlCol="0">
            <a:spAutoFit/>
          </a:bodyPr>
          <a:lstStyle/>
          <a:p>
            <a:pPr algn="ctr"/>
            <a:r>
              <a:rPr kumimoji="1" lang="ja-JP" altLang="en-US" sz="1200"/>
              <a:t>管理者</a:t>
            </a:r>
          </a:p>
        </p:txBody>
      </p:sp>
      <p:cxnSp>
        <p:nvCxnSpPr>
          <p:cNvPr id="72" name="カギ線コネクタ 71">
            <a:extLst>
              <a:ext uri="{FF2B5EF4-FFF2-40B4-BE49-F238E27FC236}">
                <a16:creationId xmlns:a16="http://schemas.microsoft.com/office/drawing/2014/main" id="{F3EB3DF5-C24D-FB4B-A205-E1742EE88A83}"/>
              </a:ext>
            </a:extLst>
          </p:cNvPr>
          <p:cNvCxnSpPr>
            <a:cxnSpLocks/>
            <a:stCxn id="52" idx="3"/>
            <a:endCxn id="70" idx="1"/>
          </p:cNvCxnSpPr>
          <p:nvPr/>
        </p:nvCxnSpPr>
        <p:spPr>
          <a:xfrm>
            <a:off x="1720509" y="8294499"/>
            <a:ext cx="764212" cy="29630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カギ線コネクタ 74">
            <a:extLst>
              <a:ext uri="{FF2B5EF4-FFF2-40B4-BE49-F238E27FC236}">
                <a16:creationId xmlns:a16="http://schemas.microsoft.com/office/drawing/2014/main" id="{C4795022-672A-484B-811A-2803D05DDFB1}"/>
              </a:ext>
            </a:extLst>
          </p:cNvPr>
          <p:cNvCxnSpPr>
            <a:cxnSpLocks/>
            <a:stCxn id="71" idx="3"/>
            <a:endCxn id="10" idx="3"/>
          </p:cNvCxnSpPr>
          <p:nvPr/>
        </p:nvCxnSpPr>
        <p:spPr>
          <a:xfrm flipV="1">
            <a:off x="3530242" y="3776703"/>
            <a:ext cx="2856271" cy="5287074"/>
          </a:xfrm>
          <a:prstGeom prst="bentConnector3">
            <a:avLst>
              <a:gd name="adj1" fmla="val 108003"/>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6D41388C-F1DA-3449-BFE9-D1A37AA125D9}"/>
              </a:ext>
            </a:extLst>
          </p:cNvPr>
          <p:cNvSpPr txBox="1"/>
          <p:nvPr/>
        </p:nvSpPr>
        <p:spPr>
          <a:xfrm>
            <a:off x="4618407" y="8971444"/>
            <a:ext cx="679940" cy="230832"/>
          </a:xfrm>
          <a:prstGeom prst="rect">
            <a:avLst/>
          </a:prstGeom>
          <a:solidFill>
            <a:schemeClr val="bg1"/>
          </a:solidFill>
          <a:ln>
            <a:noFill/>
          </a:ln>
        </p:spPr>
        <p:txBody>
          <a:bodyPr wrap="square" rtlCol="0">
            <a:spAutoFit/>
          </a:bodyPr>
          <a:lstStyle/>
          <a:p>
            <a:pPr algn="ctr"/>
            <a:r>
              <a:rPr kumimoji="1" lang="ja-JP" altLang="en-US" sz="900"/>
              <a:t>電話連絡　</a:t>
            </a:r>
            <a:endParaRPr kumimoji="1" lang="en-US" altLang="ja-JP" sz="900" dirty="0"/>
          </a:p>
        </p:txBody>
      </p:sp>
      <p:sp>
        <p:nvSpPr>
          <p:cNvPr id="44" name="正方形/長方形 43">
            <a:extLst>
              <a:ext uri="{FF2B5EF4-FFF2-40B4-BE49-F238E27FC236}">
                <a16:creationId xmlns:a16="http://schemas.microsoft.com/office/drawing/2014/main" id="{A379FCA9-1B22-004D-8968-16E25A15C2D5}"/>
              </a:ext>
            </a:extLst>
          </p:cNvPr>
          <p:cNvSpPr/>
          <p:nvPr/>
        </p:nvSpPr>
        <p:spPr>
          <a:xfrm>
            <a:off x="3972021" y="6334388"/>
            <a:ext cx="1627362" cy="5983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latin typeface="+mj-ea"/>
                <a:ea typeface="+mj-ea"/>
              </a:rPr>
              <a:t>Class V</a:t>
            </a:r>
            <a:r>
              <a:rPr lang="ja-JP" altLang="en-US" sz="1000">
                <a:latin typeface="+mj-ea"/>
                <a:ea typeface="+mj-ea"/>
              </a:rPr>
              <a:t>経路を</a:t>
            </a:r>
            <a:endParaRPr lang="en-US" altLang="ja-JP" sz="1000" dirty="0">
              <a:latin typeface="+mj-ea"/>
              <a:ea typeface="+mj-ea"/>
            </a:endParaRPr>
          </a:p>
          <a:p>
            <a:pPr algn="ctr"/>
            <a:r>
              <a:rPr lang="ja-JP" altLang="en-US" sz="1000">
                <a:latin typeface="+mj-ea"/>
                <a:ea typeface="+mj-ea"/>
              </a:rPr>
              <a:t>誘導すること</a:t>
            </a:r>
            <a:endParaRPr kumimoji="1" lang="ja-JP" altLang="en-US" sz="1000">
              <a:latin typeface="+mj-ea"/>
              <a:ea typeface="+mj-ea"/>
            </a:endParaRPr>
          </a:p>
        </p:txBody>
      </p:sp>
      <p:sp>
        <p:nvSpPr>
          <p:cNvPr id="15" name="スライド番号プレースホルダー 14">
            <a:extLst>
              <a:ext uri="{FF2B5EF4-FFF2-40B4-BE49-F238E27FC236}">
                <a16:creationId xmlns:a16="http://schemas.microsoft.com/office/drawing/2014/main" id="{2A9A17D6-804F-214E-9058-B6909E878785}"/>
              </a:ext>
            </a:extLst>
          </p:cNvPr>
          <p:cNvSpPr>
            <a:spLocks noGrp="1"/>
          </p:cNvSpPr>
          <p:nvPr>
            <p:ph type="sldNum" sz="quarter" idx="12"/>
          </p:nvPr>
        </p:nvSpPr>
        <p:spPr/>
        <p:txBody>
          <a:bodyPr/>
          <a:lstStyle/>
          <a:p>
            <a:fld id="{D26F39CE-828E-974C-A2DD-8D56C23B278A}" type="slidenum">
              <a:rPr kumimoji="1" lang="ja-JP" altLang="en-US" smtClean="0"/>
              <a:t>28</a:t>
            </a:fld>
            <a:endParaRPr kumimoji="1" lang="ja-JP" altLang="en-US"/>
          </a:p>
        </p:txBody>
      </p:sp>
    </p:spTree>
    <p:extLst>
      <p:ext uri="{BB962C8B-B14F-4D97-AF65-F5344CB8AC3E}">
        <p14:creationId xmlns:p14="http://schemas.microsoft.com/office/powerpoint/2010/main" val="3734765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325BB38-6EC6-8743-AA82-1A19EE2183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19778" y="3081246"/>
            <a:ext cx="869436" cy="869436"/>
          </a:xfrm>
          <a:prstGeom prst="rect">
            <a:avLst/>
          </a:prstGeom>
        </p:spPr>
      </p:pic>
      <p:sp>
        <p:nvSpPr>
          <p:cNvPr id="6" name="テキスト ボックス 5">
            <a:extLst>
              <a:ext uri="{FF2B5EF4-FFF2-40B4-BE49-F238E27FC236}">
                <a16:creationId xmlns:a16="http://schemas.microsoft.com/office/drawing/2014/main" id="{EC7F2858-0900-ED4D-B9B1-C0B0821E05A7}"/>
              </a:ext>
            </a:extLst>
          </p:cNvPr>
          <p:cNvSpPr txBox="1"/>
          <p:nvPr/>
        </p:nvSpPr>
        <p:spPr>
          <a:xfrm>
            <a:off x="4536661" y="3950682"/>
            <a:ext cx="835670" cy="276999"/>
          </a:xfrm>
          <a:prstGeom prst="rect">
            <a:avLst/>
          </a:prstGeom>
          <a:noFill/>
        </p:spPr>
        <p:txBody>
          <a:bodyPr wrap="square" rtlCol="0">
            <a:spAutoFit/>
          </a:bodyPr>
          <a:lstStyle/>
          <a:p>
            <a:pPr algn="ctr"/>
            <a:r>
              <a:rPr kumimoji="1" lang="ja-JP" altLang="en-US" sz="1200"/>
              <a:t>滞在者</a:t>
            </a:r>
          </a:p>
        </p:txBody>
      </p:sp>
      <p:sp>
        <p:nvSpPr>
          <p:cNvPr id="4" name="角丸四角形 3">
            <a:extLst>
              <a:ext uri="{FF2B5EF4-FFF2-40B4-BE49-F238E27FC236}">
                <a16:creationId xmlns:a16="http://schemas.microsoft.com/office/drawing/2014/main" id="{CB657108-8EBD-974A-B575-F74EBAAAC7AF}"/>
              </a:ext>
            </a:extLst>
          </p:cNvPr>
          <p:cNvSpPr/>
          <p:nvPr/>
        </p:nvSpPr>
        <p:spPr>
          <a:xfrm>
            <a:off x="4270937" y="426729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発症自覚</a:t>
            </a:r>
          </a:p>
        </p:txBody>
      </p:sp>
      <p:pic>
        <p:nvPicPr>
          <p:cNvPr id="8" name="図 7">
            <a:extLst>
              <a:ext uri="{FF2B5EF4-FFF2-40B4-BE49-F238E27FC236}">
                <a16:creationId xmlns:a16="http://schemas.microsoft.com/office/drawing/2014/main" id="{A7F1D693-C673-9740-BBCF-CC40522BDBE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86050" y="9038786"/>
            <a:ext cx="618347" cy="618347"/>
          </a:xfrm>
          <a:prstGeom prst="rect">
            <a:avLst/>
          </a:prstGeom>
        </p:spPr>
      </p:pic>
      <p:sp>
        <p:nvSpPr>
          <p:cNvPr id="9" name="テキスト ボックス 8">
            <a:extLst>
              <a:ext uri="{FF2B5EF4-FFF2-40B4-BE49-F238E27FC236}">
                <a16:creationId xmlns:a16="http://schemas.microsoft.com/office/drawing/2014/main" id="{6B294B2B-997D-8749-8079-F21B96CEB25D}"/>
              </a:ext>
            </a:extLst>
          </p:cNvPr>
          <p:cNvSpPr txBox="1"/>
          <p:nvPr/>
        </p:nvSpPr>
        <p:spPr>
          <a:xfrm>
            <a:off x="4476233" y="9060627"/>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10" name="テキスト ボックス 9">
            <a:extLst>
              <a:ext uri="{FF2B5EF4-FFF2-40B4-BE49-F238E27FC236}">
                <a16:creationId xmlns:a16="http://schemas.microsoft.com/office/drawing/2014/main" id="{3FE1C9A8-69CA-D64D-8B16-99101175FD7C}"/>
              </a:ext>
            </a:extLst>
          </p:cNvPr>
          <p:cNvSpPr txBox="1"/>
          <p:nvPr/>
        </p:nvSpPr>
        <p:spPr>
          <a:xfrm>
            <a:off x="4532562" y="9252321"/>
            <a:ext cx="1269541" cy="461665"/>
          </a:xfrm>
          <a:prstGeom prst="rect">
            <a:avLst/>
          </a:prstGeom>
          <a:noFill/>
          <a:ln>
            <a:noFill/>
          </a:ln>
        </p:spPr>
        <p:txBody>
          <a:bodyPr wrap="square" rtlCol="0">
            <a:spAutoFit/>
          </a:bodyPr>
          <a:lstStyle/>
          <a:p>
            <a:pPr algn="ctr"/>
            <a:r>
              <a:rPr lang="ja-JP" altLang="en-US" sz="1200"/>
              <a:t>帰国者・接触者相談センター</a:t>
            </a:r>
            <a:endParaRPr kumimoji="1" lang="en-US" altLang="ja-JP" sz="1200" dirty="0"/>
          </a:p>
        </p:txBody>
      </p:sp>
      <p:sp>
        <p:nvSpPr>
          <p:cNvPr id="11" name="角丸四角形 10">
            <a:extLst>
              <a:ext uri="{FF2B5EF4-FFF2-40B4-BE49-F238E27FC236}">
                <a16:creationId xmlns:a16="http://schemas.microsoft.com/office/drawing/2014/main" id="{C58CCA89-02BE-A74A-8036-5B0D1B921CDA}"/>
              </a:ext>
            </a:extLst>
          </p:cNvPr>
          <p:cNvSpPr/>
          <p:nvPr/>
        </p:nvSpPr>
        <p:spPr>
          <a:xfrm>
            <a:off x="2309222" y="9294126"/>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報告</a:t>
            </a:r>
          </a:p>
        </p:txBody>
      </p:sp>
      <p:sp>
        <p:nvSpPr>
          <p:cNvPr id="23" name="角丸四角形 22">
            <a:extLst>
              <a:ext uri="{FF2B5EF4-FFF2-40B4-BE49-F238E27FC236}">
                <a16:creationId xmlns:a16="http://schemas.microsoft.com/office/drawing/2014/main" id="{9C04CE27-5A41-F249-8862-2B19248B727C}"/>
              </a:ext>
            </a:extLst>
          </p:cNvPr>
          <p:cNvSpPr/>
          <p:nvPr/>
        </p:nvSpPr>
        <p:spPr>
          <a:xfrm>
            <a:off x="4270937" y="5438484"/>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救急車要請</a:t>
            </a:r>
            <a:endParaRPr kumimoji="1" lang="ja-JP" altLang="en-US" sz="1200"/>
          </a:p>
        </p:txBody>
      </p:sp>
      <p:sp>
        <p:nvSpPr>
          <p:cNvPr id="30" name="角丸四角形 29">
            <a:extLst>
              <a:ext uri="{FF2B5EF4-FFF2-40B4-BE49-F238E27FC236}">
                <a16:creationId xmlns:a16="http://schemas.microsoft.com/office/drawing/2014/main" id="{0386F3FB-98B8-F74C-9183-86493401FB09}"/>
              </a:ext>
            </a:extLst>
          </p:cNvPr>
          <p:cNvSpPr/>
          <p:nvPr/>
        </p:nvSpPr>
        <p:spPr>
          <a:xfrm>
            <a:off x="4270937" y="646116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a:t>
            </a:r>
            <a:endParaRPr kumimoji="1" lang="ja-JP" altLang="en-US" sz="1200"/>
          </a:p>
        </p:txBody>
      </p:sp>
      <p:cxnSp>
        <p:nvCxnSpPr>
          <p:cNvPr id="31" name="直線矢印コネクタ 30">
            <a:extLst>
              <a:ext uri="{FF2B5EF4-FFF2-40B4-BE49-F238E27FC236}">
                <a16:creationId xmlns:a16="http://schemas.microsoft.com/office/drawing/2014/main" id="{D1BF3B07-C6C9-8B43-98CF-DC90F7E96B15}"/>
              </a:ext>
            </a:extLst>
          </p:cNvPr>
          <p:cNvCxnSpPr>
            <a:cxnSpLocks/>
            <a:stCxn id="23" idx="2"/>
            <a:endCxn id="30" idx="0"/>
          </p:cNvCxnSpPr>
          <p:nvPr/>
        </p:nvCxnSpPr>
        <p:spPr>
          <a:xfrm>
            <a:off x="5040958" y="5751305"/>
            <a:ext cx="0" cy="709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角丸四角形 34">
            <a:extLst>
              <a:ext uri="{FF2B5EF4-FFF2-40B4-BE49-F238E27FC236}">
                <a16:creationId xmlns:a16="http://schemas.microsoft.com/office/drawing/2014/main" id="{FC0A1B22-063F-FC4E-9F87-19BCFFE74B7B}"/>
              </a:ext>
            </a:extLst>
          </p:cNvPr>
          <p:cNvSpPr/>
          <p:nvPr/>
        </p:nvSpPr>
        <p:spPr>
          <a:xfrm>
            <a:off x="4270937" y="7483853"/>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指定医療機関</a:t>
            </a:r>
          </a:p>
        </p:txBody>
      </p:sp>
      <p:cxnSp>
        <p:nvCxnSpPr>
          <p:cNvPr id="36" name="直線矢印コネクタ 35">
            <a:extLst>
              <a:ext uri="{FF2B5EF4-FFF2-40B4-BE49-F238E27FC236}">
                <a16:creationId xmlns:a16="http://schemas.microsoft.com/office/drawing/2014/main" id="{DB4BF1E0-B876-6641-9994-89E780D0E9D0}"/>
              </a:ext>
            </a:extLst>
          </p:cNvPr>
          <p:cNvCxnSpPr>
            <a:cxnSpLocks/>
            <a:stCxn id="30" idx="2"/>
            <a:endCxn id="35" idx="0"/>
          </p:cNvCxnSpPr>
          <p:nvPr/>
        </p:nvCxnSpPr>
        <p:spPr>
          <a:xfrm>
            <a:off x="5040958" y="6773990"/>
            <a:ext cx="0" cy="70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図 40">
            <a:extLst>
              <a:ext uri="{FF2B5EF4-FFF2-40B4-BE49-F238E27FC236}">
                <a16:creationId xmlns:a16="http://schemas.microsoft.com/office/drawing/2014/main" id="{3F30F5C4-7622-7946-96A0-2AA88FAC540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20603" y="3133611"/>
            <a:ext cx="1026983" cy="772227"/>
          </a:xfrm>
          <a:prstGeom prst="rect">
            <a:avLst/>
          </a:prstGeom>
        </p:spPr>
      </p:pic>
      <p:sp>
        <p:nvSpPr>
          <p:cNvPr id="42" name="テキスト ボックス 41">
            <a:extLst>
              <a:ext uri="{FF2B5EF4-FFF2-40B4-BE49-F238E27FC236}">
                <a16:creationId xmlns:a16="http://schemas.microsoft.com/office/drawing/2014/main" id="{67688CA8-53E4-774E-BD7D-DDC556C62953}"/>
              </a:ext>
            </a:extLst>
          </p:cNvPr>
          <p:cNvSpPr txBox="1"/>
          <p:nvPr/>
        </p:nvSpPr>
        <p:spPr>
          <a:xfrm>
            <a:off x="2575827" y="3950682"/>
            <a:ext cx="835670" cy="461665"/>
          </a:xfrm>
          <a:prstGeom prst="rect">
            <a:avLst/>
          </a:prstGeom>
          <a:noFill/>
        </p:spPr>
        <p:txBody>
          <a:bodyPr wrap="square" rtlCol="0">
            <a:spAutoFit/>
          </a:bodyPr>
          <a:lstStyle/>
          <a:p>
            <a:pPr algn="ctr"/>
            <a:r>
              <a:rPr kumimoji="1" lang="ja-JP" altLang="en-US" sz="1200"/>
              <a:t>フロント</a:t>
            </a:r>
            <a:endParaRPr kumimoji="1" lang="en-US" altLang="ja-JP" sz="1200" dirty="0"/>
          </a:p>
          <a:p>
            <a:pPr algn="ctr"/>
            <a:r>
              <a:rPr lang="ja-JP" altLang="en-US" sz="1200"/>
              <a:t>スタッフ</a:t>
            </a:r>
            <a:endParaRPr kumimoji="1" lang="ja-JP" altLang="en-US" sz="1200"/>
          </a:p>
        </p:txBody>
      </p:sp>
      <p:sp>
        <p:nvSpPr>
          <p:cNvPr id="45" name="角丸四角形 44">
            <a:extLst>
              <a:ext uri="{FF2B5EF4-FFF2-40B4-BE49-F238E27FC236}">
                <a16:creationId xmlns:a16="http://schemas.microsoft.com/office/drawing/2014/main" id="{3FDAE6B9-2E81-C544-9F29-971BEBA26DBE}"/>
              </a:ext>
            </a:extLst>
          </p:cNvPr>
          <p:cNvSpPr/>
          <p:nvPr/>
        </p:nvSpPr>
        <p:spPr>
          <a:xfrm>
            <a:off x="2477124" y="5955842"/>
            <a:ext cx="1026984"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救急車発見</a:t>
            </a:r>
            <a:endParaRPr kumimoji="1" lang="ja-JP" altLang="en-US" sz="1200"/>
          </a:p>
        </p:txBody>
      </p:sp>
      <p:sp>
        <p:nvSpPr>
          <p:cNvPr id="46" name="テキスト ボックス 45">
            <a:extLst>
              <a:ext uri="{FF2B5EF4-FFF2-40B4-BE49-F238E27FC236}">
                <a16:creationId xmlns:a16="http://schemas.microsoft.com/office/drawing/2014/main" id="{02C72216-E73D-D247-8A71-E1D752386DFF}"/>
              </a:ext>
            </a:extLst>
          </p:cNvPr>
          <p:cNvSpPr txBox="1"/>
          <p:nvPr/>
        </p:nvSpPr>
        <p:spPr>
          <a:xfrm>
            <a:off x="2289137" y="4949777"/>
            <a:ext cx="1540031" cy="923330"/>
          </a:xfrm>
          <a:prstGeom prst="rect">
            <a:avLst/>
          </a:prstGeom>
          <a:noFill/>
          <a:ln>
            <a:noFill/>
          </a:ln>
        </p:spPr>
        <p:txBody>
          <a:bodyPr wrap="square" rtlCol="0">
            <a:spAutoFit/>
          </a:bodyPr>
          <a:lstStyle/>
          <a:p>
            <a:r>
              <a:rPr kumimoji="1" lang="ja-JP" altLang="en-US" sz="900"/>
              <a:t>事前に発症および、救急車要請をつかむことができません。</a:t>
            </a:r>
            <a:endParaRPr kumimoji="1" lang="en-US" altLang="ja-JP" sz="900" dirty="0"/>
          </a:p>
          <a:p>
            <a:r>
              <a:rPr kumimoji="1" lang="ja-JP" altLang="en-US" sz="900"/>
              <a:t>救急車が到着した際には、入館者経路から部屋への誘導をします。</a:t>
            </a:r>
            <a:endParaRPr kumimoji="1" lang="en-US" altLang="ja-JP" sz="900" dirty="0"/>
          </a:p>
        </p:txBody>
      </p:sp>
      <p:cxnSp>
        <p:nvCxnSpPr>
          <p:cNvPr id="47" name="カギ線コネクタ 46">
            <a:extLst>
              <a:ext uri="{FF2B5EF4-FFF2-40B4-BE49-F238E27FC236}">
                <a16:creationId xmlns:a16="http://schemas.microsoft.com/office/drawing/2014/main" id="{00EE99B5-62F1-6547-B52E-2DDC087777F8}"/>
              </a:ext>
            </a:extLst>
          </p:cNvPr>
          <p:cNvCxnSpPr>
            <a:cxnSpLocks/>
            <a:stCxn id="45" idx="3"/>
            <a:endCxn id="30" idx="1"/>
          </p:cNvCxnSpPr>
          <p:nvPr/>
        </p:nvCxnSpPr>
        <p:spPr>
          <a:xfrm>
            <a:off x="3504108" y="6112253"/>
            <a:ext cx="766829" cy="5053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A235500-BE49-1B46-8DEC-11FFC7303366}"/>
              </a:ext>
            </a:extLst>
          </p:cNvPr>
          <p:cNvSpPr txBox="1"/>
          <p:nvPr/>
        </p:nvSpPr>
        <p:spPr>
          <a:xfrm>
            <a:off x="3577693" y="6022385"/>
            <a:ext cx="679940" cy="230832"/>
          </a:xfrm>
          <a:prstGeom prst="rect">
            <a:avLst/>
          </a:prstGeom>
          <a:solidFill>
            <a:schemeClr val="bg1"/>
          </a:solidFill>
          <a:ln>
            <a:noFill/>
          </a:ln>
        </p:spPr>
        <p:txBody>
          <a:bodyPr wrap="square" rtlCol="0">
            <a:spAutoFit/>
          </a:bodyPr>
          <a:lstStyle/>
          <a:p>
            <a:pPr algn="ctr"/>
            <a:r>
              <a:rPr kumimoji="1" lang="ja-JP" altLang="en-US" sz="900"/>
              <a:t>案内</a:t>
            </a:r>
            <a:endParaRPr kumimoji="1" lang="en-US" altLang="ja-JP" sz="900" dirty="0"/>
          </a:p>
        </p:txBody>
      </p:sp>
      <p:sp>
        <p:nvSpPr>
          <p:cNvPr id="52" name="角丸四角形 51">
            <a:extLst>
              <a:ext uri="{FF2B5EF4-FFF2-40B4-BE49-F238E27FC236}">
                <a16:creationId xmlns:a16="http://schemas.microsoft.com/office/drawing/2014/main" id="{9D704171-E861-1D4C-A768-0DFF7AA02566}"/>
              </a:ext>
            </a:extLst>
          </p:cNvPr>
          <p:cNvSpPr/>
          <p:nvPr/>
        </p:nvSpPr>
        <p:spPr>
          <a:xfrm>
            <a:off x="2311607" y="8138088"/>
            <a:ext cx="1358018" cy="5654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支援センター</a:t>
            </a:r>
            <a:endParaRPr kumimoji="1" lang="en-US" altLang="ja-JP" sz="1200" dirty="0"/>
          </a:p>
          <a:p>
            <a:pPr algn="ctr"/>
            <a:r>
              <a:rPr lang="ja-JP" altLang="en-US" sz="1200"/>
              <a:t>連絡</a:t>
            </a:r>
            <a:endParaRPr kumimoji="1" lang="ja-JP" altLang="en-US" sz="1200"/>
          </a:p>
        </p:txBody>
      </p:sp>
      <p:sp>
        <p:nvSpPr>
          <p:cNvPr id="57" name="角丸四角形 56">
            <a:extLst>
              <a:ext uri="{FF2B5EF4-FFF2-40B4-BE49-F238E27FC236}">
                <a16:creationId xmlns:a16="http://schemas.microsoft.com/office/drawing/2014/main" id="{673D4380-47BA-8E4D-955A-1D84FF271365}"/>
              </a:ext>
            </a:extLst>
          </p:cNvPr>
          <p:cNvSpPr/>
          <p:nvPr/>
        </p:nvSpPr>
        <p:spPr>
          <a:xfrm>
            <a:off x="2391379" y="7146969"/>
            <a:ext cx="1198475"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入館経路消毒</a:t>
            </a:r>
          </a:p>
        </p:txBody>
      </p:sp>
      <p:cxnSp>
        <p:nvCxnSpPr>
          <p:cNvPr id="59" name="直線矢印コネクタ 58">
            <a:extLst>
              <a:ext uri="{FF2B5EF4-FFF2-40B4-BE49-F238E27FC236}">
                <a16:creationId xmlns:a16="http://schemas.microsoft.com/office/drawing/2014/main" id="{59301447-1D64-C74F-92F7-FA1F84707467}"/>
              </a:ext>
            </a:extLst>
          </p:cNvPr>
          <p:cNvCxnSpPr>
            <a:cxnSpLocks/>
          </p:cNvCxnSpPr>
          <p:nvPr/>
        </p:nvCxnSpPr>
        <p:spPr>
          <a:xfrm>
            <a:off x="2990616" y="6268663"/>
            <a:ext cx="1" cy="87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C53E9F6C-BC11-B742-A121-6F665A22F35F}"/>
              </a:ext>
            </a:extLst>
          </p:cNvPr>
          <p:cNvCxnSpPr>
            <a:cxnSpLocks/>
          </p:cNvCxnSpPr>
          <p:nvPr/>
        </p:nvCxnSpPr>
        <p:spPr>
          <a:xfrm flipH="1">
            <a:off x="2990616" y="7459790"/>
            <a:ext cx="1" cy="678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D8B1401-E318-664F-A6E8-A60A7491166B}"/>
              </a:ext>
            </a:extLst>
          </p:cNvPr>
          <p:cNvSpPr txBox="1">
            <a:spLocks/>
          </p:cNvSpPr>
          <p:nvPr/>
        </p:nvSpPr>
        <p:spPr>
          <a:xfrm>
            <a:off x="471487" y="2701206"/>
            <a:ext cx="6190570" cy="315284"/>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Font typeface="Arial" panose="020B0604020202020204" pitchFamily="34" charset="0"/>
              <a:buNone/>
            </a:pPr>
            <a:r>
              <a:rPr lang="ja-JP" altLang="en-US" sz="1200" b="1"/>
              <a:t>ケース</a:t>
            </a:r>
            <a:r>
              <a:rPr lang="en-US" altLang="ja-JP" sz="1200" b="1" dirty="0"/>
              <a:t>2</a:t>
            </a:r>
            <a:r>
              <a:rPr lang="ja-JP" altLang="en-US" sz="1200" b="1"/>
              <a:t>  滞在者自身で指定医療機関に向かう場合。</a:t>
            </a:r>
            <a:endParaRPr lang="en-US" altLang="ja-JP" sz="1200" b="1" dirty="0"/>
          </a:p>
        </p:txBody>
      </p:sp>
      <p:cxnSp>
        <p:nvCxnSpPr>
          <p:cNvPr id="39" name="直線矢印コネクタ 38">
            <a:extLst>
              <a:ext uri="{FF2B5EF4-FFF2-40B4-BE49-F238E27FC236}">
                <a16:creationId xmlns:a16="http://schemas.microsoft.com/office/drawing/2014/main" id="{E156410C-92F2-AA4F-B2F4-CDBB0B06E8F1}"/>
              </a:ext>
            </a:extLst>
          </p:cNvPr>
          <p:cNvCxnSpPr>
            <a:cxnSpLocks/>
            <a:endCxn id="23" idx="0"/>
          </p:cNvCxnSpPr>
          <p:nvPr/>
        </p:nvCxnSpPr>
        <p:spPr>
          <a:xfrm>
            <a:off x="5040958" y="4584241"/>
            <a:ext cx="0" cy="854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図 39">
            <a:extLst>
              <a:ext uri="{FF2B5EF4-FFF2-40B4-BE49-F238E27FC236}">
                <a16:creationId xmlns:a16="http://schemas.microsoft.com/office/drawing/2014/main" id="{89D50222-FE39-3F40-A39C-2E669C7D330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2036" y="3089330"/>
            <a:ext cx="618347" cy="618347"/>
          </a:xfrm>
          <a:prstGeom prst="rect">
            <a:avLst/>
          </a:prstGeom>
        </p:spPr>
      </p:pic>
      <p:sp>
        <p:nvSpPr>
          <p:cNvPr id="43" name="テキスト ボックス 42">
            <a:extLst>
              <a:ext uri="{FF2B5EF4-FFF2-40B4-BE49-F238E27FC236}">
                <a16:creationId xmlns:a16="http://schemas.microsoft.com/office/drawing/2014/main" id="{B69B4B9D-5432-304F-94DE-806A3870BFCC}"/>
              </a:ext>
            </a:extLst>
          </p:cNvPr>
          <p:cNvSpPr txBox="1"/>
          <p:nvPr/>
        </p:nvSpPr>
        <p:spPr>
          <a:xfrm>
            <a:off x="288760" y="3950682"/>
            <a:ext cx="1427627" cy="276999"/>
          </a:xfrm>
          <a:prstGeom prst="rect">
            <a:avLst/>
          </a:prstGeom>
          <a:noFill/>
        </p:spPr>
        <p:txBody>
          <a:bodyPr wrap="square" rtlCol="0">
            <a:spAutoFit/>
          </a:bodyPr>
          <a:lstStyle/>
          <a:p>
            <a:pPr algn="ctr"/>
            <a:r>
              <a:rPr lang="ja-JP" altLang="en-US" sz="1200"/>
              <a:t>管理者</a:t>
            </a:r>
            <a:endParaRPr kumimoji="1" lang="ja-JP" altLang="en-US" sz="1200"/>
          </a:p>
        </p:txBody>
      </p:sp>
      <p:cxnSp>
        <p:nvCxnSpPr>
          <p:cNvPr id="44" name="カギ線コネクタ 43">
            <a:extLst>
              <a:ext uri="{FF2B5EF4-FFF2-40B4-BE49-F238E27FC236}">
                <a16:creationId xmlns:a16="http://schemas.microsoft.com/office/drawing/2014/main" id="{37891428-B22B-DE43-B45B-99D0B94A262A}"/>
              </a:ext>
            </a:extLst>
          </p:cNvPr>
          <p:cNvCxnSpPr>
            <a:cxnSpLocks/>
            <a:stCxn id="48" idx="2"/>
            <a:endCxn id="11" idx="1"/>
          </p:cNvCxnSpPr>
          <p:nvPr/>
        </p:nvCxnSpPr>
        <p:spPr>
          <a:xfrm rot="16200000" flipH="1">
            <a:off x="1230425" y="8371740"/>
            <a:ext cx="877840" cy="12797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21F2822B-67EE-E547-AE72-ABAE5876F862}"/>
              </a:ext>
            </a:extLst>
          </p:cNvPr>
          <p:cNvSpPr txBox="1"/>
          <p:nvPr/>
        </p:nvSpPr>
        <p:spPr>
          <a:xfrm>
            <a:off x="1290216" y="9376489"/>
            <a:ext cx="679940" cy="230832"/>
          </a:xfrm>
          <a:prstGeom prst="rect">
            <a:avLst/>
          </a:prstGeom>
          <a:solidFill>
            <a:schemeClr val="bg1"/>
          </a:solidFill>
          <a:ln>
            <a:noFill/>
          </a:ln>
        </p:spPr>
        <p:txBody>
          <a:bodyPr wrap="square" rtlCol="0">
            <a:spAutoFit/>
          </a:bodyPr>
          <a:lstStyle/>
          <a:p>
            <a:pPr algn="ctr"/>
            <a:r>
              <a:rPr kumimoji="1" lang="ja-JP" altLang="en-US" sz="900"/>
              <a:t>電話連絡</a:t>
            </a:r>
            <a:endParaRPr kumimoji="1" lang="en-US" altLang="ja-JP" sz="900" dirty="0"/>
          </a:p>
        </p:txBody>
      </p:sp>
      <p:sp>
        <p:nvSpPr>
          <p:cNvPr id="48" name="角丸四角形 47">
            <a:extLst>
              <a:ext uri="{FF2B5EF4-FFF2-40B4-BE49-F238E27FC236}">
                <a16:creationId xmlns:a16="http://schemas.microsoft.com/office/drawing/2014/main" id="{79528ED9-AB93-AA40-A8C7-F1659F505966}"/>
              </a:ext>
            </a:extLst>
          </p:cNvPr>
          <p:cNvSpPr/>
          <p:nvPr/>
        </p:nvSpPr>
        <p:spPr>
          <a:xfrm>
            <a:off x="430231" y="8259876"/>
            <a:ext cx="1198475"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状況把握</a:t>
            </a:r>
          </a:p>
        </p:txBody>
      </p:sp>
      <p:cxnSp>
        <p:nvCxnSpPr>
          <p:cNvPr id="49" name="直線矢印コネクタ 48">
            <a:extLst>
              <a:ext uri="{FF2B5EF4-FFF2-40B4-BE49-F238E27FC236}">
                <a16:creationId xmlns:a16="http://schemas.microsoft.com/office/drawing/2014/main" id="{C7B64D40-D82C-BF4E-9D0A-0D51F6ECB131}"/>
              </a:ext>
            </a:extLst>
          </p:cNvPr>
          <p:cNvCxnSpPr>
            <a:cxnSpLocks/>
            <a:stCxn id="52" idx="1"/>
            <a:endCxn id="48" idx="3"/>
          </p:cNvCxnSpPr>
          <p:nvPr/>
        </p:nvCxnSpPr>
        <p:spPr>
          <a:xfrm flipH="1" flipV="1">
            <a:off x="1628706" y="8416287"/>
            <a:ext cx="682901" cy="4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a:extLst>
              <a:ext uri="{FF2B5EF4-FFF2-40B4-BE49-F238E27FC236}">
                <a16:creationId xmlns:a16="http://schemas.microsoft.com/office/drawing/2014/main" id="{3A15DE4C-EBD2-B643-A3E9-4C0BDBCC2FFB}"/>
              </a:ext>
            </a:extLst>
          </p:cNvPr>
          <p:cNvSpPr/>
          <p:nvPr/>
        </p:nvSpPr>
        <p:spPr>
          <a:xfrm>
            <a:off x="738541" y="5838633"/>
            <a:ext cx="1627362" cy="5983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latin typeface="+mj-ea"/>
                <a:ea typeface="+mj-ea"/>
              </a:rPr>
              <a:t>Class V</a:t>
            </a:r>
            <a:r>
              <a:rPr lang="ja-JP" altLang="en-US" sz="1000">
                <a:latin typeface="+mj-ea"/>
                <a:ea typeface="+mj-ea"/>
              </a:rPr>
              <a:t>経路を</a:t>
            </a:r>
            <a:endParaRPr lang="en-US" altLang="ja-JP" sz="1000" dirty="0">
              <a:latin typeface="+mj-ea"/>
              <a:ea typeface="+mj-ea"/>
            </a:endParaRPr>
          </a:p>
          <a:p>
            <a:pPr algn="ctr"/>
            <a:r>
              <a:rPr lang="ja-JP" altLang="en-US" sz="1000">
                <a:latin typeface="+mj-ea"/>
                <a:ea typeface="+mj-ea"/>
              </a:rPr>
              <a:t>誘導すること</a:t>
            </a:r>
            <a:endParaRPr kumimoji="1" lang="ja-JP" altLang="en-US" sz="1000">
              <a:latin typeface="+mj-ea"/>
              <a:ea typeface="+mj-ea"/>
            </a:endParaRPr>
          </a:p>
        </p:txBody>
      </p:sp>
      <p:sp>
        <p:nvSpPr>
          <p:cNvPr id="2" name="スライド番号プレースホルダー 1">
            <a:extLst>
              <a:ext uri="{FF2B5EF4-FFF2-40B4-BE49-F238E27FC236}">
                <a16:creationId xmlns:a16="http://schemas.microsoft.com/office/drawing/2014/main" id="{3ECD3F35-F170-0F49-A809-EA89C2A74478}"/>
              </a:ext>
            </a:extLst>
          </p:cNvPr>
          <p:cNvSpPr>
            <a:spLocks noGrp="1"/>
          </p:cNvSpPr>
          <p:nvPr>
            <p:ph type="sldNum" sz="quarter" idx="12"/>
          </p:nvPr>
        </p:nvSpPr>
        <p:spPr/>
        <p:txBody>
          <a:bodyPr/>
          <a:lstStyle/>
          <a:p>
            <a:fld id="{D26F39CE-828E-974C-A2DD-8D56C23B278A}" type="slidenum">
              <a:rPr kumimoji="1" lang="ja-JP" altLang="en-US" smtClean="0"/>
              <a:t>29</a:t>
            </a:fld>
            <a:endParaRPr kumimoji="1" lang="ja-JP" altLang="en-US"/>
          </a:p>
        </p:txBody>
      </p:sp>
      <p:sp>
        <p:nvSpPr>
          <p:cNvPr id="34" name="タイトル 1">
            <a:extLst>
              <a:ext uri="{FF2B5EF4-FFF2-40B4-BE49-F238E27FC236}">
                <a16:creationId xmlns:a16="http://schemas.microsoft.com/office/drawing/2014/main" id="{FC13653D-0AC9-EA4C-A63F-ED56567BB2E0}"/>
              </a:ext>
            </a:extLst>
          </p:cNvPr>
          <p:cNvSpPr>
            <a:spLocks noGrp="1"/>
          </p:cNvSpPr>
          <p:nvPr>
            <p:ph type="title"/>
          </p:nvPr>
        </p:nvSpPr>
        <p:spPr>
          <a:xfrm>
            <a:off x="471488" y="527488"/>
            <a:ext cx="5915025" cy="1915009"/>
          </a:xfrm>
        </p:spPr>
        <p:txBody>
          <a:bodyPr/>
          <a:lstStyle/>
          <a:p>
            <a:r>
              <a:rPr lang="ja-JP" altLang="en-US"/>
              <a:t>発病時対応</a:t>
            </a:r>
            <a:endParaRPr kumimoji="1" lang="ja-JP" altLang="en-US"/>
          </a:p>
        </p:txBody>
      </p:sp>
    </p:spTree>
    <p:extLst>
      <p:ext uri="{BB962C8B-B14F-4D97-AF65-F5344CB8AC3E}">
        <p14:creationId xmlns:p14="http://schemas.microsoft.com/office/powerpoint/2010/main" val="4185966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B6DF5F37-5DA0-EA44-B435-A05D995806C0}"/>
              </a:ext>
            </a:extLst>
          </p:cNvPr>
          <p:cNvSpPr>
            <a:spLocks noGrp="1"/>
          </p:cNvSpPr>
          <p:nvPr>
            <p:ph type="sldNum" sz="quarter" idx="12"/>
          </p:nvPr>
        </p:nvSpPr>
        <p:spPr/>
        <p:txBody>
          <a:bodyPr/>
          <a:lstStyle/>
          <a:p>
            <a:fld id="{D26F39CE-828E-974C-A2DD-8D56C23B278A}" type="slidenum">
              <a:rPr kumimoji="1" lang="ja-JP" altLang="en-US" smtClean="0"/>
              <a:t>3</a:t>
            </a:fld>
            <a:endParaRPr kumimoji="1" lang="ja-JP" altLang="en-US"/>
          </a:p>
        </p:txBody>
      </p:sp>
      <p:sp>
        <p:nvSpPr>
          <p:cNvPr id="5" name="タイトル 1">
            <a:extLst>
              <a:ext uri="{FF2B5EF4-FFF2-40B4-BE49-F238E27FC236}">
                <a16:creationId xmlns:a16="http://schemas.microsoft.com/office/drawing/2014/main" id="{E60F527D-F189-7942-881F-2DC08F21D758}"/>
              </a:ext>
            </a:extLst>
          </p:cNvPr>
          <p:cNvSpPr txBox="1">
            <a:spLocks/>
          </p:cNvSpPr>
          <p:nvPr/>
        </p:nvSpPr>
        <p:spPr>
          <a:xfrm>
            <a:off x="1765300" y="1943100"/>
            <a:ext cx="2933700" cy="7088188"/>
          </a:xfrm>
          <a:prstGeom prst="rect">
            <a:avLst/>
          </a:prstGeom>
        </p:spPr>
        <p:txBody>
          <a:bodyPr vert="horz" lIns="91440" tIns="45720" rIns="91440" bIns="45720" rtlCol="0" anchor="t" anchorCtr="0">
            <a:noAutofit/>
          </a:bodyPr>
          <a:lst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a:lstStyle>
          <a:p>
            <a:pPr marL="228600" indent="-228600">
              <a:lnSpc>
                <a:spcPct val="150000"/>
              </a:lnSpc>
              <a:buFont typeface="+mj-lt"/>
              <a:buAutoNum type="arabicPeriod" startAt="3"/>
            </a:pPr>
            <a:r>
              <a:rPr lang="ja-JP" altLang="en-US" sz="1200">
                <a:latin typeface="+mn-ea"/>
                <a:ea typeface="+mn-ea"/>
              </a:rPr>
              <a:t>感染経路別予防策</a:t>
            </a:r>
            <a:br>
              <a:rPr lang="en-US" altLang="ja-JP" sz="1200" dirty="0">
                <a:latin typeface="+mn-ea"/>
                <a:ea typeface="+mn-ea"/>
              </a:rPr>
            </a:br>
            <a:r>
              <a:rPr lang="en-US" altLang="ja-JP" sz="1200" dirty="0">
                <a:latin typeface="+mn-ea"/>
                <a:ea typeface="+mn-ea"/>
              </a:rPr>
              <a:t>	</a:t>
            </a:r>
            <a:r>
              <a:rPr lang="ja-JP" altLang="en-US" sz="1200">
                <a:latin typeface="+mn-ea"/>
                <a:ea typeface="+mn-ea"/>
              </a:rPr>
              <a:t>受け入れから出立までの流れ</a:t>
            </a:r>
            <a:br>
              <a:rPr lang="en-US" altLang="ja-JP" sz="1200" dirty="0">
                <a:latin typeface="+mn-ea"/>
                <a:ea typeface="+mn-ea"/>
              </a:rPr>
            </a:br>
            <a:r>
              <a:rPr lang="en-US" altLang="ja-JP" sz="1200" dirty="0">
                <a:latin typeface="+mn-ea"/>
                <a:ea typeface="+mn-ea"/>
              </a:rPr>
              <a:t>	</a:t>
            </a:r>
            <a:r>
              <a:rPr lang="ja-JP" altLang="en-US" sz="1200">
                <a:latin typeface="+mn-ea"/>
                <a:ea typeface="+mn-ea"/>
              </a:rPr>
              <a:t>医療行政の管理体制</a:t>
            </a:r>
            <a:br>
              <a:rPr lang="en-US" altLang="ja-JP" sz="1200" dirty="0">
                <a:latin typeface="+mn-ea"/>
                <a:ea typeface="+mn-ea"/>
              </a:rPr>
            </a:br>
            <a:r>
              <a:rPr lang="en-US" altLang="ja-JP" sz="1200" dirty="0">
                <a:latin typeface="+mn-ea"/>
                <a:ea typeface="+mn-ea"/>
              </a:rPr>
              <a:t>		</a:t>
            </a:r>
            <a:r>
              <a:rPr lang="ja-JP" altLang="en-US" sz="1200">
                <a:latin typeface="+mn-ea"/>
                <a:ea typeface="+mn-ea"/>
              </a:rPr>
              <a:t>自主的待機者の場合</a:t>
            </a:r>
            <a:br>
              <a:rPr lang="en-US" altLang="ja-JP" sz="1200" dirty="0">
                <a:latin typeface="+mn-ea"/>
                <a:ea typeface="+mn-ea"/>
              </a:rPr>
            </a:br>
            <a:r>
              <a:rPr lang="en-US" altLang="ja-JP" sz="1200" dirty="0">
                <a:latin typeface="+mn-ea"/>
                <a:ea typeface="+mn-ea"/>
              </a:rPr>
              <a:t>		</a:t>
            </a:r>
            <a:r>
              <a:rPr lang="ja-JP" altLang="en-US" sz="1200">
                <a:latin typeface="+mn-ea"/>
                <a:ea typeface="+mn-ea"/>
              </a:rPr>
              <a:t>軽度発症者の場合</a:t>
            </a:r>
            <a:br>
              <a:rPr lang="en-US" altLang="ja-JP" sz="1200" dirty="0">
                <a:latin typeface="+mn-ea"/>
                <a:ea typeface="+mn-ea"/>
              </a:rPr>
            </a:br>
            <a:r>
              <a:rPr lang="en-US" altLang="ja-JP" sz="1200" dirty="0">
                <a:latin typeface="+mn-ea"/>
                <a:ea typeface="+mn-ea"/>
              </a:rPr>
              <a:t>	</a:t>
            </a:r>
            <a:r>
              <a:rPr lang="ja-JP" altLang="en-US" sz="1200">
                <a:latin typeface="+mn-ea"/>
                <a:ea typeface="+mn-ea"/>
              </a:rPr>
              <a:t>計画と実施</a:t>
            </a:r>
            <a:br>
              <a:rPr lang="en-US" altLang="ja-JP" sz="1200" dirty="0">
                <a:latin typeface="+mn-ea"/>
                <a:ea typeface="+mn-ea"/>
              </a:rPr>
            </a:br>
            <a:r>
              <a:rPr lang="en-US" altLang="ja-JP" sz="1200" dirty="0">
                <a:latin typeface="+mn-ea"/>
                <a:ea typeface="+mn-ea"/>
              </a:rPr>
              <a:t>	</a:t>
            </a:r>
            <a:r>
              <a:rPr lang="ja-JP" altLang="en-US" sz="1200">
                <a:latin typeface="+mn-ea"/>
                <a:ea typeface="+mn-ea"/>
              </a:rPr>
              <a:t>滞在部屋　感染者の外出禁止</a:t>
            </a:r>
            <a:br>
              <a:rPr lang="en-US" altLang="ja-JP" sz="1200" dirty="0">
                <a:latin typeface="+mn-ea"/>
                <a:ea typeface="+mn-ea"/>
              </a:rPr>
            </a:br>
            <a:r>
              <a:rPr lang="en-US" altLang="ja-JP" sz="1200" dirty="0">
                <a:latin typeface="+mn-ea"/>
                <a:ea typeface="+mn-ea"/>
              </a:rPr>
              <a:t>	</a:t>
            </a:r>
            <a:r>
              <a:rPr lang="ja-JP" altLang="en-US" sz="1200">
                <a:latin typeface="+mn-ea"/>
                <a:ea typeface="+mn-ea"/>
              </a:rPr>
              <a:t>ゾーニングの設置</a:t>
            </a:r>
            <a:br>
              <a:rPr lang="en-US" altLang="ja-JP" sz="1200" dirty="0">
                <a:latin typeface="+mn-ea"/>
                <a:ea typeface="+mn-ea"/>
              </a:rPr>
            </a:br>
            <a:r>
              <a:rPr lang="en-US" altLang="ja-JP" sz="1200" dirty="0">
                <a:latin typeface="+mn-ea"/>
                <a:ea typeface="+mn-ea"/>
              </a:rPr>
              <a:t>	</a:t>
            </a:r>
            <a:r>
              <a:rPr lang="ja-JP" altLang="en-US" sz="1200">
                <a:latin typeface="+mn-ea"/>
                <a:ea typeface="+mn-ea"/>
              </a:rPr>
              <a:t>配食</a:t>
            </a:r>
            <a:br>
              <a:rPr lang="en-US" altLang="ja-JP" sz="1200" dirty="0">
                <a:latin typeface="+mn-ea"/>
                <a:ea typeface="+mn-ea"/>
              </a:rPr>
            </a:br>
            <a:r>
              <a:rPr lang="en-US" altLang="ja-JP" sz="1200" dirty="0">
                <a:latin typeface="+mn-ea"/>
                <a:ea typeface="+mn-ea"/>
              </a:rPr>
              <a:t>	</a:t>
            </a:r>
            <a:r>
              <a:rPr lang="ja-JP" altLang="en-US" sz="1200">
                <a:latin typeface="+mn-ea"/>
                <a:ea typeface="+mn-ea"/>
              </a:rPr>
              <a:t>清掃</a:t>
            </a:r>
            <a:br>
              <a:rPr lang="en-US" altLang="ja-JP" sz="1200" dirty="0">
                <a:latin typeface="+mn-ea"/>
                <a:ea typeface="+mn-ea"/>
              </a:rPr>
            </a:br>
            <a:r>
              <a:rPr lang="en-US" altLang="ja-JP" sz="1200" dirty="0">
                <a:latin typeface="+mn-ea"/>
                <a:ea typeface="+mn-ea"/>
              </a:rPr>
              <a:t>	</a:t>
            </a:r>
            <a:r>
              <a:rPr lang="ja-JP" altLang="en-US" sz="1200">
                <a:latin typeface="+mn-ea"/>
                <a:ea typeface="+mn-ea"/>
              </a:rPr>
              <a:t>リネン</a:t>
            </a:r>
            <a:endParaRPr lang="en-US" altLang="ja-JP" sz="1200" dirty="0">
              <a:latin typeface="+mn-ea"/>
              <a:ea typeface="+mn-ea"/>
            </a:endParaRPr>
          </a:p>
          <a:p>
            <a:pPr marL="228600" indent="-228600">
              <a:lnSpc>
                <a:spcPct val="150000"/>
              </a:lnSpc>
              <a:buFont typeface="+mj-lt"/>
              <a:buAutoNum type="arabicPeriod" startAt="3"/>
            </a:pPr>
            <a:r>
              <a:rPr lang="ja-JP" altLang="en-US" sz="1200">
                <a:latin typeface="+mn-ea"/>
                <a:ea typeface="+mn-ea"/>
              </a:rPr>
              <a:t>情報一覧</a:t>
            </a:r>
            <a:br>
              <a:rPr lang="en-US" altLang="ja-JP" sz="1200" dirty="0">
                <a:latin typeface="+mn-ea"/>
                <a:ea typeface="+mn-ea"/>
              </a:rPr>
            </a:br>
            <a:endParaRPr lang="en-US" altLang="ja-JP" sz="1200" dirty="0">
              <a:latin typeface="+mn-ea"/>
              <a:ea typeface="+mn-ea"/>
            </a:endParaRPr>
          </a:p>
          <a:p>
            <a:pPr marL="228600" indent="-228600">
              <a:lnSpc>
                <a:spcPct val="150000"/>
              </a:lnSpc>
              <a:buAutoNum type="arabicPeriod" startAt="3"/>
            </a:pPr>
            <a:endParaRPr lang="en-US" altLang="ja-JP" sz="1200" dirty="0">
              <a:latin typeface="+mn-ea"/>
              <a:ea typeface="+mn-ea"/>
            </a:endParaRPr>
          </a:p>
        </p:txBody>
      </p:sp>
      <p:sp>
        <p:nvSpPr>
          <p:cNvPr id="6" name="タイトル 1">
            <a:extLst>
              <a:ext uri="{FF2B5EF4-FFF2-40B4-BE49-F238E27FC236}">
                <a16:creationId xmlns:a16="http://schemas.microsoft.com/office/drawing/2014/main" id="{D798CEBC-7560-5748-8D68-2680BC6B7C55}"/>
              </a:ext>
            </a:extLst>
          </p:cNvPr>
          <p:cNvSpPr txBox="1">
            <a:spLocks/>
          </p:cNvSpPr>
          <p:nvPr/>
        </p:nvSpPr>
        <p:spPr>
          <a:xfrm>
            <a:off x="5791200" y="1943100"/>
            <a:ext cx="595312" cy="7658100"/>
          </a:xfrm>
          <a:prstGeom prst="rect">
            <a:avLst/>
          </a:prstGeom>
        </p:spPr>
        <p:txBody>
          <a:bodyPr vert="horz" lIns="91440" tIns="45720" rIns="91440" bIns="45720" rtlCol="0" anchor="t" anchorCtr="0">
            <a:noAutofit/>
          </a:bodyPr>
          <a:lst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a:lstStyle>
          <a:p>
            <a:pPr algn="r">
              <a:lnSpc>
                <a:spcPct val="150000"/>
              </a:lnSpc>
            </a:pPr>
            <a:r>
              <a:rPr lang="en-US" altLang="ja-JP" sz="1200" dirty="0">
                <a:latin typeface="+mn-ea"/>
                <a:ea typeface="+mn-ea"/>
              </a:rPr>
              <a:t>33</a:t>
            </a:r>
          </a:p>
          <a:p>
            <a:pPr algn="r">
              <a:lnSpc>
                <a:spcPct val="150000"/>
              </a:lnSpc>
            </a:pPr>
            <a:r>
              <a:rPr lang="en-US" altLang="ja-JP" sz="1200" dirty="0">
                <a:latin typeface="+mn-ea"/>
                <a:ea typeface="+mn-ea"/>
              </a:rPr>
              <a:t>34</a:t>
            </a:r>
          </a:p>
          <a:p>
            <a:pPr algn="r">
              <a:lnSpc>
                <a:spcPct val="150000"/>
              </a:lnSpc>
            </a:pPr>
            <a:endParaRPr lang="en-US" altLang="ja-JP" sz="1200" dirty="0">
              <a:latin typeface="+mn-ea"/>
              <a:ea typeface="+mn-ea"/>
            </a:endParaRPr>
          </a:p>
          <a:p>
            <a:pPr algn="r">
              <a:lnSpc>
                <a:spcPct val="150000"/>
              </a:lnSpc>
            </a:pPr>
            <a:r>
              <a:rPr lang="en-US" altLang="ja-JP" sz="1200" dirty="0">
                <a:latin typeface="+mn-ea"/>
                <a:ea typeface="+mn-ea"/>
              </a:rPr>
              <a:t>35</a:t>
            </a:r>
          </a:p>
          <a:p>
            <a:pPr algn="r">
              <a:lnSpc>
                <a:spcPct val="150000"/>
              </a:lnSpc>
            </a:pPr>
            <a:r>
              <a:rPr lang="en-US" altLang="ja-JP" sz="1200" dirty="0">
                <a:latin typeface="+mn-ea"/>
                <a:ea typeface="+mn-ea"/>
              </a:rPr>
              <a:t>36</a:t>
            </a:r>
          </a:p>
          <a:p>
            <a:pPr algn="r">
              <a:lnSpc>
                <a:spcPct val="150000"/>
              </a:lnSpc>
            </a:pPr>
            <a:r>
              <a:rPr lang="en-US" altLang="ja-JP" sz="1200" dirty="0">
                <a:latin typeface="+mn-ea"/>
                <a:ea typeface="+mn-ea"/>
              </a:rPr>
              <a:t>37</a:t>
            </a:r>
          </a:p>
          <a:p>
            <a:pPr algn="r">
              <a:lnSpc>
                <a:spcPct val="150000"/>
              </a:lnSpc>
            </a:pPr>
            <a:r>
              <a:rPr lang="en-US" altLang="ja-JP" sz="1200" dirty="0">
                <a:latin typeface="+mn-ea"/>
                <a:ea typeface="+mn-ea"/>
              </a:rPr>
              <a:t>38</a:t>
            </a:r>
          </a:p>
          <a:p>
            <a:pPr algn="r">
              <a:lnSpc>
                <a:spcPct val="150000"/>
              </a:lnSpc>
            </a:pPr>
            <a:r>
              <a:rPr lang="en-US" altLang="ja-JP" sz="1200" dirty="0">
                <a:latin typeface="+mn-ea"/>
                <a:ea typeface="+mn-ea"/>
              </a:rPr>
              <a:t>39</a:t>
            </a:r>
          </a:p>
          <a:p>
            <a:pPr algn="r">
              <a:lnSpc>
                <a:spcPct val="150000"/>
              </a:lnSpc>
            </a:pPr>
            <a:r>
              <a:rPr lang="en-US" altLang="ja-JP" sz="1200" dirty="0">
                <a:latin typeface="+mn-ea"/>
                <a:ea typeface="+mn-ea"/>
              </a:rPr>
              <a:t>44</a:t>
            </a:r>
          </a:p>
          <a:p>
            <a:pPr algn="r">
              <a:lnSpc>
                <a:spcPct val="150000"/>
              </a:lnSpc>
            </a:pPr>
            <a:r>
              <a:rPr lang="en-US" altLang="ja-JP" sz="1200" dirty="0">
                <a:latin typeface="+mn-ea"/>
                <a:ea typeface="+mn-ea"/>
              </a:rPr>
              <a:t>45</a:t>
            </a:r>
          </a:p>
          <a:p>
            <a:pPr algn="r">
              <a:lnSpc>
                <a:spcPct val="150000"/>
              </a:lnSpc>
            </a:pPr>
            <a:r>
              <a:rPr lang="en-US" altLang="ja-JP" sz="1200" dirty="0">
                <a:latin typeface="+mn-ea"/>
                <a:ea typeface="+mn-ea"/>
              </a:rPr>
              <a:t>51</a:t>
            </a:r>
          </a:p>
          <a:p>
            <a:pPr algn="r">
              <a:lnSpc>
                <a:spcPct val="150000"/>
              </a:lnSpc>
            </a:pPr>
            <a:r>
              <a:rPr lang="en-US" altLang="ja-JP" sz="1200" dirty="0">
                <a:latin typeface="+mn-ea"/>
                <a:ea typeface="+mn-ea"/>
              </a:rPr>
              <a:t>52</a:t>
            </a:r>
            <a:endParaRPr lang="ja-JP" altLang="en-US" sz="1200">
              <a:latin typeface="+mn-ea"/>
              <a:ea typeface="+mn-ea"/>
            </a:endParaRPr>
          </a:p>
        </p:txBody>
      </p:sp>
    </p:spTree>
    <p:extLst>
      <p:ext uri="{BB962C8B-B14F-4D97-AF65-F5344CB8AC3E}">
        <p14:creationId xmlns:p14="http://schemas.microsoft.com/office/powerpoint/2010/main" val="2452666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C7F2858-0900-ED4D-B9B1-C0B0821E05A7}"/>
              </a:ext>
            </a:extLst>
          </p:cNvPr>
          <p:cNvSpPr txBox="1"/>
          <p:nvPr/>
        </p:nvSpPr>
        <p:spPr>
          <a:xfrm>
            <a:off x="4536661" y="3950682"/>
            <a:ext cx="835670" cy="276999"/>
          </a:xfrm>
          <a:prstGeom prst="rect">
            <a:avLst/>
          </a:prstGeom>
          <a:noFill/>
        </p:spPr>
        <p:txBody>
          <a:bodyPr wrap="square" rtlCol="0">
            <a:spAutoFit/>
          </a:bodyPr>
          <a:lstStyle/>
          <a:p>
            <a:pPr algn="ctr"/>
            <a:r>
              <a:rPr kumimoji="1" lang="ja-JP" altLang="en-US" sz="1200"/>
              <a:t>滞在者</a:t>
            </a:r>
          </a:p>
        </p:txBody>
      </p:sp>
      <p:sp>
        <p:nvSpPr>
          <p:cNvPr id="4" name="角丸四角形 3">
            <a:extLst>
              <a:ext uri="{FF2B5EF4-FFF2-40B4-BE49-F238E27FC236}">
                <a16:creationId xmlns:a16="http://schemas.microsoft.com/office/drawing/2014/main" id="{CB657108-8EBD-974A-B575-F74EBAAAC7AF}"/>
              </a:ext>
            </a:extLst>
          </p:cNvPr>
          <p:cNvSpPr/>
          <p:nvPr/>
        </p:nvSpPr>
        <p:spPr>
          <a:xfrm>
            <a:off x="4270937" y="426729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連絡困難</a:t>
            </a:r>
          </a:p>
        </p:txBody>
      </p:sp>
      <p:pic>
        <p:nvPicPr>
          <p:cNvPr id="8" name="図 7">
            <a:extLst>
              <a:ext uri="{FF2B5EF4-FFF2-40B4-BE49-F238E27FC236}">
                <a16:creationId xmlns:a16="http://schemas.microsoft.com/office/drawing/2014/main" id="{A7F1D693-C673-9740-BBCF-CC40522BDBE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76520" y="7754032"/>
            <a:ext cx="618347" cy="618347"/>
          </a:xfrm>
          <a:prstGeom prst="rect">
            <a:avLst/>
          </a:prstGeom>
        </p:spPr>
      </p:pic>
      <p:sp>
        <p:nvSpPr>
          <p:cNvPr id="9" name="テキスト ボックス 8">
            <a:extLst>
              <a:ext uri="{FF2B5EF4-FFF2-40B4-BE49-F238E27FC236}">
                <a16:creationId xmlns:a16="http://schemas.microsoft.com/office/drawing/2014/main" id="{6B294B2B-997D-8749-8079-F21B96CEB25D}"/>
              </a:ext>
            </a:extLst>
          </p:cNvPr>
          <p:cNvSpPr txBox="1"/>
          <p:nvPr/>
        </p:nvSpPr>
        <p:spPr>
          <a:xfrm>
            <a:off x="5266703" y="7775873"/>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10" name="テキスト ボックス 9">
            <a:extLst>
              <a:ext uri="{FF2B5EF4-FFF2-40B4-BE49-F238E27FC236}">
                <a16:creationId xmlns:a16="http://schemas.microsoft.com/office/drawing/2014/main" id="{3FE1C9A8-69CA-D64D-8B16-99101175FD7C}"/>
              </a:ext>
            </a:extLst>
          </p:cNvPr>
          <p:cNvSpPr txBox="1"/>
          <p:nvPr/>
        </p:nvSpPr>
        <p:spPr>
          <a:xfrm>
            <a:off x="5323032" y="7967567"/>
            <a:ext cx="1269541" cy="461665"/>
          </a:xfrm>
          <a:prstGeom prst="rect">
            <a:avLst/>
          </a:prstGeom>
          <a:noFill/>
          <a:ln>
            <a:noFill/>
          </a:ln>
        </p:spPr>
        <p:txBody>
          <a:bodyPr wrap="square" rtlCol="0">
            <a:spAutoFit/>
          </a:bodyPr>
          <a:lstStyle/>
          <a:p>
            <a:pPr algn="ctr"/>
            <a:r>
              <a:rPr lang="ja-JP" altLang="en-US" sz="1200"/>
              <a:t>帰国者・接触者相談センター</a:t>
            </a:r>
            <a:endParaRPr kumimoji="1" lang="en-US" altLang="ja-JP" sz="1200" dirty="0"/>
          </a:p>
        </p:txBody>
      </p:sp>
      <p:sp>
        <p:nvSpPr>
          <p:cNvPr id="11" name="角丸四角形 10">
            <a:extLst>
              <a:ext uri="{FF2B5EF4-FFF2-40B4-BE49-F238E27FC236}">
                <a16:creationId xmlns:a16="http://schemas.microsoft.com/office/drawing/2014/main" id="{C58CCA89-02BE-A74A-8036-5B0D1B921CDA}"/>
              </a:ext>
            </a:extLst>
          </p:cNvPr>
          <p:cNvSpPr/>
          <p:nvPr/>
        </p:nvSpPr>
        <p:spPr>
          <a:xfrm>
            <a:off x="4776263" y="8420400"/>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受付</a:t>
            </a:r>
          </a:p>
        </p:txBody>
      </p:sp>
      <p:sp>
        <p:nvSpPr>
          <p:cNvPr id="23" name="角丸四角形 22">
            <a:extLst>
              <a:ext uri="{FF2B5EF4-FFF2-40B4-BE49-F238E27FC236}">
                <a16:creationId xmlns:a16="http://schemas.microsoft.com/office/drawing/2014/main" id="{9C04CE27-5A41-F249-8862-2B19248B727C}"/>
              </a:ext>
            </a:extLst>
          </p:cNvPr>
          <p:cNvSpPr/>
          <p:nvPr/>
        </p:nvSpPr>
        <p:spPr>
          <a:xfrm>
            <a:off x="2220595" y="4798020"/>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救急車要請</a:t>
            </a:r>
            <a:endParaRPr kumimoji="1" lang="ja-JP" altLang="en-US" sz="1200"/>
          </a:p>
        </p:txBody>
      </p:sp>
      <p:sp>
        <p:nvSpPr>
          <p:cNvPr id="30" name="角丸四角形 29">
            <a:extLst>
              <a:ext uri="{FF2B5EF4-FFF2-40B4-BE49-F238E27FC236}">
                <a16:creationId xmlns:a16="http://schemas.microsoft.com/office/drawing/2014/main" id="{0386F3FB-98B8-F74C-9183-86493401FB09}"/>
              </a:ext>
            </a:extLst>
          </p:cNvPr>
          <p:cNvSpPr/>
          <p:nvPr/>
        </p:nvSpPr>
        <p:spPr>
          <a:xfrm>
            <a:off x="4270937" y="5874008"/>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a:t>
            </a:r>
            <a:endParaRPr kumimoji="1" lang="ja-JP" altLang="en-US" sz="1200"/>
          </a:p>
        </p:txBody>
      </p:sp>
      <p:cxnSp>
        <p:nvCxnSpPr>
          <p:cNvPr id="31" name="直線矢印コネクタ 30">
            <a:extLst>
              <a:ext uri="{FF2B5EF4-FFF2-40B4-BE49-F238E27FC236}">
                <a16:creationId xmlns:a16="http://schemas.microsoft.com/office/drawing/2014/main" id="{D1BF3B07-C6C9-8B43-98CF-DC90F7E96B15}"/>
              </a:ext>
            </a:extLst>
          </p:cNvPr>
          <p:cNvCxnSpPr>
            <a:cxnSpLocks/>
            <a:stCxn id="23" idx="2"/>
            <a:endCxn id="45" idx="0"/>
          </p:cNvCxnSpPr>
          <p:nvPr/>
        </p:nvCxnSpPr>
        <p:spPr>
          <a:xfrm>
            <a:off x="2990616" y="5110841"/>
            <a:ext cx="0" cy="257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角丸四角形 34">
            <a:extLst>
              <a:ext uri="{FF2B5EF4-FFF2-40B4-BE49-F238E27FC236}">
                <a16:creationId xmlns:a16="http://schemas.microsoft.com/office/drawing/2014/main" id="{FC0A1B22-063F-FC4E-9F87-19BCFFE74B7B}"/>
              </a:ext>
            </a:extLst>
          </p:cNvPr>
          <p:cNvSpPr/>
          <p:nvPr/>
        </p:nvSpPr>
        <p:spPr>
          <a:xfrm>
            <a:off x="4270937" y="6896692"/>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指定医療機関</a:t>
            </a:r>
          </a:p>
        </p:txBody>
      </p:sp>
      <p:cxnSp>
        <p:nvCxnSpPr>
          <p:cNvPr id="36" name="直線矢印コネクタ 35">
            <a:extLst>
              <a:ext uri="{FF2B5EF4-FFF2-40B4-BE49-F238E27FC236}">
                <a16:creationId xmlns:a16="http://schemas.microsoft.com/office/drawing/2014/main" id="{DB4BF1E0-B876-6641-9994-89E780D0E9D0}"/>
              </a:ext>
            </a:extLst>
          </p:cNvPr>
          <p:cNvCxnSpPr>
            <a:cxnSpLocks/>
            <a:stCxn id="30" idx="2"/>
            <a:endCxn id="35" idx="0"/>
          </p:cNvCxnSpPr>
          <p:nvPr/>
        </p:nvCxnSpPr>
        <p:spPr>
          <a:xfrm>
            <a:off x="5040958" y="6186829"/>
            <a:ext cx="0" cy="70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図 40">
            <a:extLst>
              <a:ext uri="{FF2B5EF4-FFF2-40B4-BE49-F238E27FC236}">
                <a16:creationId xmlns:a16="http://schemas.microsoft.com/office/drawing/2014/main" id="{3F30F5C4-7622-7946-96A0-2AA88FAC540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20603" y="3133611"/>
            <a:ext cx="1026983" cy="772227"/>
          </a:xfrm>
          <a:prstGeom prst="rect">
            <a:avLst/>
          </a:prstGeom>
        </p:spPr>
      </p:pic>
      <p:sp>
        <p:nvSpPr>
          <p:cNvPr id="42" name="テキスト ボックス 41">
            <a:extLst>
              <a:ext uri="{FF2B5EF4-FFF2-40B4-BE49-F238E27FC236}">
                <a16:creationId xmlns:a16="http://schemas.microsoft.com/office/drawing/2014/main" id="{67688CA8-53E4-774E-BD7D-DDC556C62953}"/>
              </a:ext>
            </a:extLst>
          </p:cNvPr>
          <p:cNvSpPr txBox="1"/>
          <p:nvPr/>
        </p:nvSpPr>
        <p:spPr>
          <a:xfrm>
            <a:off x="2575827" y="3950682"/>
            <a:ext cx="835670" cy="461665"/>
          </a:xfrm>
          <a:prstGeom prst="rect">
            <a:avLst/>
          </a:prstGeom>
          <a:noFill/>
        </p:spPr>
        <p:txBody>
          <a:bodyPr wrap="square" rtlCol="0">
            <a:spAutoFit/>
          </a:bodyPr>
          <a:lstStyle/>
          <a:p>
            <a:pPr algn="ctr"/>
            <a:r>
              <a:rPr kumimoji="1" lang="ja-JP" altLang="en-US" sz="1200"/>
              <a:t>フロント</a:t>
            </a:r>
            <a:endParaRPr kumimoji="1" lang="en-US" altLang="ja-JP" sz="1200" dirty="0"/>
          </a:p>
          <a:p>
            <a:pPr algn="ctr"/>
            <a:r>
              <a:rPr lang="ja-JP" altLang="en-US" sz="1200"/>
              <a:t>スタッフ</a:t>
            </a:r>
            <a:endParaRPr kumimoji="1" lang="ja-JP" altLang="en-US" sz="1200"/>
          </a:p>
        </p:txBody>
      </p:sp>
      <p:sp>
        <p:nvSpPr>
          <p:cNvPr id="45" name="角丸四角形 44">
            <a:extLst>
              <a:ext uri="{FF2B5EF4-FFF2-40B4-BE49-F238E27FC236}">
                <a16:creationId xmlns:a16="http://schemas.microsoft.com/office/drawing/2014/main" id="{3FDAE6B9-2E81-C544-9F29-971BEBA26DBE}"/>
              </a:ext>
            </a:extLst>
          </p:cNvPr>
          <p:cNvSpPr/>
          <p:nvPr/>
        </p:nvSpPr>
        <p:spPr>
          <a:xfrm>
            <a:off x="2477124" y="5368681"/>
            <a:ext cx="1026984"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救急車発見</a:t>
            </a:r>
            <a:endParaRPr kumimoji="1" lang="ja-JP" altLang="en-US" sz="1200"/>
          </a:p>
        </p:txBody>
      </p:sp>
      <p:cxnSp>
        <p:nvCxnSpPr>
          <p:cNvPr id="47" name="カギ線コネクタ 46">
            <a:extLst>
              <a:ext uri="{FF2B5EF4-FFF2-40B4-BE49-F238E27FC236}">
                <a16:creationId xmlns:a16="http://schemas.microsoft.com/office/drawing/2014/main" id="{00EE99B5-62F1-6547-B52E-2DDC087777F8}"/>
              </a:ext>
            </a:extLst>
          </p:cNvPr>
          <p:cNvCxnSpPr>
            <a:cxnSpLocks/>
            <a:stCxn id="45" idx="3"/>
            <a:endCxn id="30" idx="1"/>
          </p:cNvCxnSpPr>
          <p:nvPr/>
        </p:nvCxnSpPr>
        <p:spPr>
          <a:xfrm>
            <a:off x="3504108" y="5525092"/>
            <a:ext cx="766829" cy="5053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A235500-BE49-1B46-8DEC-11FFC7303366}"/>
              </a:ext>
            </a:extLst>
          </p:cNvPr>
          <p:cNvSpPr txBox="1"/>
          <p:nvPr/>
        </p:nvSpPr>
        <p:spPr>
          <a:xfrm>
            <a:off x="3577693" y="5435224"/>
            <a:ext cx="679940" cy="230832"/>
          </a:xfrm>
          <a:prstGeom prst="rect">
            <a:avLst/>
          </a:prstGeom>
          <a:solidFill>
            <a:schemeClr val="bg1"/>
          </a:solidFill>
          <a:ln>
            <a:noFill/>
          </a:ln>
        </p:spPr>
        <p:txBody>
          <a:bodyPr wrap="square" rtlCol="0">
            <a:spAutoFit/>
          </a:bodyPr>
          <a:lstStyle/>
          <a:p>
            <a:pPr algn="ctr"/>
            <a:r>
              <a:rPr kumimoji="1" lang="ja-JP" altLang="en-US" sz="900"/>
              <a:t>案内</a:t>
            </a:r>
            <a:endParaRPr kumimoji="1" lang="en-US" altLang="ja-JP" sz="900" dirty="0"/>
          </a:p>
        </p:txBody>
      </p:sp>
      <p:sp>
        <p:nvSpPr>
          <p:cNvPr id="52" name="角丸四角形 51">
            <a:extLst>
              <a:ext uri="{FF2B5EF4-FFF2-40B4-BE49-F238E27FC236}">
                <a16:creationId xmlns:a16="http://schemas.microsoft.com/office/drawing/2014/main" id="{9D704171-E861-1D4C-A768-0DFF7AA02566}"/>
              </a:ext>
            </a:extLst>
          </p:cNvPr>
          <p:cNvSpPr/>
          <p:nvPr/>
        </p:nvSpPr>
        <p:spPr>
          <a:xfrm>
            <a:off x="2311607" y="7264362"/>
            <a:ext cx="1358018" cy="5654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支援センター</a:t>
            </a:r>
            <a:endParaRPr kumimoji="1" lang="en-US" altLang="ja-JP" sz="1200" dirty="0"/>
          </a:p>
          <a:p>
            <a:pPr algn="ctr"/>
            <a:r>
              <a:rPr lang="ja-JP" altLang="en-US" sz="1200"/>
              <a:t>連絡</a:t>
            </a:r>
            <a:endParaRPr kumimoji="1" lang="ja-JP" altLang="en-US" sz="1200"/>
          </a:p>
        </p:txBody>
      </p:sp>
      <p:sp>
        <p:nvSpPr>
          <p:cNvPr id="57" name="角丸四角形 56">
            <a:extLst>
              <a:ext uri="{FF2B5EF4-FFF2-40B4-BE49-F238E27FC236}">
                <a16:creationId xmlns:a16="http://schemas.microsoft.com/office/drawing/2014/main" id="{673D4380-47BA-8E4D-955A-1D84FF271365}"/>
              </a:ext>
            </a:extLst>
          </p:cNvPr>
          <p:cNvSpPr/>
          <p:nvPr/>
        </p:nvSpPr>
        <p:spPr>
          <a:xfrm>
            <a:off x="2391379" y="6559808"/>
            <a:ext cx="1198475"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入館経路消毒</a:t>
            </a:r>
          </a:p>
        </p:txBody>
      </p:sp>
      <p:cxnSp>
        <p:nvCxnSpPr>
          <p:cNvPr id="59" name="直線矢印コネクタ 58">
            <a:extLst>
              <a:ext uri="{FF2B5EF4-FFF2-40B4-BE49-F238E27FC236}">
                <a16:creationId xmlns:a16="http://schemas.microsoft.com/office/drawing/2014/main" id="{59301447-1D64-C74F-92F7-FA1F84707467}"/>
              </a:ext>
            </a:extLst>
          </p:cNvPr>
          <p:cNvCxnSpPr>
            <a:cxnSpLocks/>
          </p:cNvCxnSpPr>
          <p:nvPr/>
        </p:nvCxnSpPr>
        <p:spPr>
          <a:xfrm>
            <a:off x="2990616" y="5681502"/>
            <a:ext cx="1" cy="87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C53E9F6C-BC11-B742-A121-6F665A22F35F}"/>
              </a:ext>
            </a:extLst>
          </p:cNvPr>
          <p:cNvCxnSpPr>
            <a:cxnSpLocks/>
            <a:endCxn id="52" idx="0"/>
          </p:cNvCxnSpPr>
          <p:nvPr/>
        </p:nvCxnSpPr>
        <p:spPr>
          <a:xfrm flipH="1">
            <a:off x="2990616" y="6872629"/>
            <a:ext cx="2" cy="39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D8B1401-E318-664F-A6E8-A60A7491166B}"/>
              </a:ext>
            </a:extLst>
          </p:cNvPr>
          <p:cNvSpPr txBox="1">
            <a:spLocks/>
          </p:cNvSpPr>
          <p:nvPr/>
        </p:nvSpPr>
        <p:spPr>
          <a:xfrm>
            <a:off x="471487" y="2701206"/>
            <a:ext cx="6190570" cy="315284"/>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Font typeface="Arial" panose="020B0604020202020204" pitchFamily="34" charset="0"/>
              <a:buNone/>
            </a:pPr>
            <a:r>
              <a:rPr lang="ja-JP" altLang="en-US" sz="1200" b="1"/>
              <a:t>ケース</a:t>
            </a:r>
            <a:r>
              <a:rPr lang="en-US" altLang="ja-JP" sz="1200" b="1" dirty="0"/>
              <a:t>3</a:t>
            </a:r>
            <a:r>
              <a:rPr lang="ja-JP" altLang="en-US" sz="1200" b="1"/>
              <a:t>  滞在者自身で要請が困難な場合。</a:t>
            </a:r>
            <a:endParaRPr lang="en-US" altLang="ja-JP" sz="1200" b="1" dirty="0"/>
          </a:p>
        </p:txBody>
      </p:sp>
      <p:pic>
        <p:nvPicPr>
          <p:cNvPr id="40" name="図 39">
            <a:extLst>
              <a:ext uri="{FF2B5EF4-FFF2-40B4-BE49-F238E27FC236}">
                <a16:creationId xmlns:a16="http://schemas.microsoft.com/office/drawing/2014/main" id="{89D50222-FE39-3F40-A39C-2E669C7D330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2036" y="3089330"/>
            <a:ext cx="618347" cy="618347"/>
          </a:xfrm>
          <a:prstGeom prst="rect">
            <a:avLst/>
          </a:prstGeom>
        </p:spPr>
      </p:pic>
      <p:sp>
        <p:nvSpPr>
          <p:cNvPr id="43" name="テキスト ボックス 42">
            <a:extLst>
              <a:ext uri="{FF2B5EF4-FFF2-40B4-BE49-F238E27FC236}">
                <a16:creationId xmlns:a16="http://schemas.microsoft.com/office/drawing/2014/main" id="{B69B4B9D-5432-304F-94DE-806A3870BFCC}"/>
              </a:ext>
            </a:extLst>
          </p:cNvPr>
          <p:cNvSpPr txBox="1"/>
          <p:nvPr/>
        </p:nvSpPr>
        <p:spPr>
          <a:xfrm>
            <a:off x="288760" y="3950682"/>
            <a:ext cx="1427627" cy="276999"/>
          </a:xfrm>
          <a:prstGeom prst="rect">
            <a:avLst/>
          </a:prstGeom>
          <a:noFill/>
        </p:spPr>
        <p:txBody>
          <a:bodyPr wrap="square" rtlCol="0">
            <a:spAutoFit/>
          </a:bodyPr>
          <a:lstStyle/>
          <a:p>
            <a:pPr algn="ctr"/>
            <a:r>
              <a:rPr kumimoji="1" lang="ja-JP" altLang="en-US" sz="1200"/>
              <a:t>管理者</a:t>
            </a:r>
          </a:p>
        </p:txBody>
      </p:sp>
      <p:cxnSp>
        <p:nvCxnSpPr>
          <p:cNvPr id="44" name="カギ線コネクタ 43">
            <a:extLst>
              <a:ext uri="{FF2B5EF4-FFF2-40B4-BE49-F238E27FC236}">
                <a16:creationId xmlns:a16="http://schemas.microsoft.com/office/drawing/2014/main" id="{37891428-B22B-DE43-B45B-99D0B94A262A}"/>
              </a:ext>
            </a:extLst>
          </p:cNvPr>
          <p:cNvCxnSpPr>
            <a:cxnSpLocks/>
            <a:stCxn id="48" idx="2"/>
            <a:endCxn id="11" idx="1"/>
          </p:cNvCxnSpPr>
          <p:nvPr/>
        </p:nvCxnSpPr>
        <p:spPr>
          <a:xfrm rot="16200000" flipH="1">
            <a:off x="2463946" y="6264494"/>
            <a:ext cx="877840" cy="3746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21F2822B-67EE-E547-AE72-ABAE5876F862}"/>
              </a:ext>
            </a:extLst>
          </p:cNvPr>
          <p:cNvSpPr txBox="1"/>
          <p:nvPr/>
        </p:nvSpPr>
        <p:spPr>
          <a:xfrm>
            <a:off x="2420603" y="8461394"/>
            <a:ext cx="679940" cy="230832"/>
          </a:xfrm>
          <a:prstGeom prst="rect">
            <a:avLst/>
          </a:prstGeom>
          <a:solidFill>
            <a:schemeClr val="bg1"/>
          </a:solidFill>
          <a:ln>
            <a:noFill/>
          </a:ln>
        </p:spPr>
        <p:txBody>
          <a:bodyPr wrap="square" rtlCol="0">
            <a:spAutoFit/>
          </a:bodyPr>
          <a:lstStyle/>
          <a:p>
            <a:pPr algn="ctr"/>
            <a:r>
              <a:rPr kumimoji="1" lang="ja-JP" altLang="en-US" sz="900"/>
              <a:t>電話連絡　</a:t>
            </a:r>
            <a:endParaRPr kumimoji="1" lang="en-US" altLang="ja-JP" sz="900" dirty="0"/>
          </a:p>
        </p:txBody>
      </p:sp>
      <p:sp>
        <p:nvSpPr>
          <p:cNvPr id="48" name="角丸四角形 47">
            <a:extLst>
              <a:ext uri="{FF2B5EF4-FFF2-40B4-BE49-F238E27FC236}">
                <a16:creationId xmlns:a16="http://schemas.microsoft.com/office/drawing/2014/main" id="{79528ED9-AB93-AA40-A8C7-F1659F505966}"/>
              </a:ext>
            </a:extLst>
          </p:cNvPr>
          <p:cNvSpPr/>
          <p:nvPr/>
        </p:nvSpPr>
        <p:spPr>
          <a:xfrm>
            <a:off x="430231" y="7386150"/>
            <a:ext cx="1198475"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状況把握</a:t>
            </a:r>
          </a:p>
        </p:txBody>
      </p:sp>
      <p:cxnSp>
        <p:nvCxnSpPr>
          <p:cNvPr id="49" name="直線矢印コネクタ 48">
            <a:extLst>
              <a:ext uri="{FF2B5EF4-FFF2-40B4-BE49-F238E27FC236}">
                <a16:creationId xmlns:a16="http://schemas.microsoft.com/office/drawing/2014/main" id="{C7B64D40-D82C-BF4E-9D0A-0D51F6ECB131}"/>
              </a:ext>
            </a:extLst>
          </p:cNvPr>
          <p:cNvCxnSpPr>
            <a:cxnSpLocks/>
            <a:stCxn id="52" idx="1"/>
            <a:endCxn id="48" idx="3"/>
          </p:cNvCxnSpPr>
          <p:nvPr/>
        </p:nvCxnSpPr>
        <p:spPr>
          <a:xfrm flipH="1" flipV="1">
            <a:off x="1628706" y="7542561"/>
            <a:ext cx="682901" cy="4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図 31">
            <a:extLst>
              <a:ext uri="{FF2B5EF4-FFF2-40B4-BE49-F238E27FC236}">
                <a16:creationId xmlns:a16="http://schemas.microsoft.com/office/drawing/2014/main" id="{FC1C934D-7475-1041-9C3B-B7F774FB48E5}"/>
              </a:ext>
            </a:extLst>
          </p:cNvPr>
          <p:cNvPicPr>
            <a:picLocks noChangeAspect="1"/>
          </p:cNvPicPr>
          <p:nvPr/>
        </p:nvPicPr>
        <p:blipFill>
          <a:blip r:embed="rId4"/>
          <a:stretch>
            <a:fillRect/>
          </a:stretch>
        </p:blipFill>
        <p:spPr>
          <a:xfrm>
            <a:off x="4395696" y="3184561"/>
            <a:ext cx="1117600" cy="762000"/>
          </a:xfrm>
          <a:prstGeom prst="rect">
            <a:avLst/>
          </a:prstGeom>
        </p:spPr>
      </p:pic>
      <p:cxnSp>
        <p:nvCxnSpPr>
          <p:cNvPr id="37" name="カギ線コネクタ 36">
            <a:extLst>
              <a:ext uri="{FF2B5EF4-FFF2-40B4-BE49-F238E27FC236}">
                <a16:creationId xmlns:a16="http://schemas.microsoft.com/office/drawing/2014/main" id="{1A269A7A-B5AF-7C40-AC52-708B716A7FC4}"/>
              </a:ext>
            </a:extLst>
          </p:cNvPr>
          <p:cNvCxnSpPr>
            <a:cxnSpLocks/>
            <a:stCxn id="4" idx="1"/>
            <a:endCxn id="23" idx="0"/>
          </p:cNvCxnSpPr>
          <p:nvPr/>
        </p:nvCxnSpPr>
        <p:spPr>
          <a:xfrm rot="10800000" flipV="1">
            <a:off x="2990617" y="4423710"/>
            <a:ext cx="1280321" cy="37431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A5479B5E-47E9-9440-BD60-701085F55BCB}"/>
              </a:ext>
            </a:extLst>
          </p:cNvPr>
          <p:cNvSpPr txBox="1"/>
          <p:nvPr/>
        </p:nvSpPr>
        <p:spPr>
          <a:xfrm>
            <a:off x="3577693" y="4313901"/>
            <a:ext cx="679940" cy="230832"/>
          </a:xfrm>
          <a:prstGeom prst="rect">
            <a:avLst/>
          </a:prstGeom>
          <a:solidFill>
            <a:schemeClr val="bg1"/>
          </a:solidFill>
          <a:ln>
            <a:noFill/>
          </a:ln>
        </p:spPr>
        <p:txBody>
          <a:bodyPr wrap="square" rtlCol="0">
            <a:spAutoFit/>
          </a:bodyPr>
          <a:lstStyle/>
          <a:p>
            <a:pPr algn="ctr"/>
            <a:r>
              <a:rPr kumimoji="1" lang="ja-JP" altLang="en-US" sz="900"/>
              <a:t>発見</a:t>
            </a:r>
            <a:endParaRPr kumimoji="1" lang="en-US" altLang="ja-JP" sz="900" dirty="0"/>
          </a:p>
        </p:txBody>
      </p:sp>
      <p:sp>
        <p:nvSpPr>
          <p:cNvPr id="38" name="正方形/長方形 37">
            <a:extLst>
              <a:ext uri="{FF2B5EF4-FFF2-40B4-BE49-F238E27FC236}">
                <a16:creationId xmlns:a16="http://schemas.microsoft.com/office/drawing/2014/main" id="{3B1A69EA-2DBC-564C-9A76-52B59BC08164}"/>
              </a:ext>
            </a:extLst>
          </p:cNvPr>
          <p:cNvSpPr/>
          <p:nvPr/>
        </p:nvSpPr>
        <p:spPr>
          <a:xfrm>
            <a:off x="759555" y="5223151"/>
            <a:ext cx="1627362" cy="5983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latin typeface="+mj-ea"/>
                <a:ea typeface="+mj-ea"/>
              </a:rPr>
              <a:t>Class V</a:t>
            </a:r>
            <a:r>
              <a:rPr lang="ja-JP" altLang="en-US" sz="1000">
                <a:latin typeface="+mj-ea"/>
                <a:ea typeface="+mj-ea"/>
              </a:rPr>
              <a:t>経路を</a:t>
            </a:r>
            <a:endParaRPr lang="en-US" altLang="ja-JP" sz="1000" dirty="0">
              <a:latin typeface="+mj-ea"/>
              <a:ea typeface="+mj-ea"/>
            </a:endParaRPr>
          </a:p>
          <a:p>
            <a:pPr algn="ctr"/>
            <a:r>
              <a:rPr lang="ja-JP" altLang="en-US" sz="1000">
                <a:latin typeface="+mj-ea"/>
                <a:ea typeface="+mj-ea"/>
              </a:rPr>
              <a:t>誘導すること</a:t>
            </a:r>
            <a:endParaRPr kumimoji="1" lang="ja-JP" altLang="en-US" sz="1000">
              <a:latin typeface="+mj-ea"/>
              <a:ea typeface="+mj-ea"/>
            </a:endParaRPr>
          </a:p>
        </p:txBody>
      </p:sp>
      <p:sp>
        <p:nvSpPr>
          <p:cNvPr id="2" name="スライド番号プレースホルダー 1">
            <a:extLst>
              <a:ext uri="{FF2B5EF4-FFF2-40B4-BE49-F238E27FC236}">
                <a16:creationId xmlns:a16="http://schemas.microsoft.com/office/drawing/2014/main" id="{A64A6009-D320-DA4D-A16C-8D796CA7256D}"/>
              </a:ext>
            </a:extLst>
          </p:cNvPr>
          <p:cNvSpPr>
            <a:spLocks noGrp="1"/>
          </p:cNvSpPr>
          <p:nvPr>
            <p:ph type="sldNum" sz="quarter" idx="12"/>
          </p:nvPr>
        </p:nvSpPr>
        <p:spPr/>
        <p:txBody>
          <a:bodyPr/>
          <a:lstStyle/>
          <a:p>
            <a:fld id="{D26F39CE-828E-974C-A2DD-8D56C23B278A}" type="slidenum">
              <a:rPr kumimoji="1" lang="ja-JP" altLang="en-US" smtClean="0"/>
              <a:t>30</a:t>
            </a:fld>
            <a:endParaRPr kumimoji="1" lang="ja-JP" altLang="en-US"/>
          </a:p>
        </p:txBody>
      </p:sp>
      <p:sp>
        <p:nvSpPr>
          <p:cNvPr id="34" name="タイトル 1">
            <a:extLst>
              <a:ext uri="{FF2B5EF4-FFF2-40B4-BE49-F238E27FC236}">
                <a16:creationId xmlns:a16="http://schemas.microsoft.com/office/drawing/2014/main" id="{F4C8F1A9-9974-844E-9BD5-9F04D9D3B013}"/>
              </a:ext>
            </a:extLst>
          </p:cNvPr>
          <p:cNvSpPr>
            <a:spLocks noGrp="1"/>
          </p:cNvSpPr>
          <p:nvPr>
            <p:ph type="title"/>
          </p:nvPr>
        </p:nvSpPr>
        <p:spPr>
          <a:xfrm>
            <a:off x="471488" y="527488"/>
            <a:ext cx="5915025" cy="1915009"/>
          </a:xfrm>
        </p:spPr>
        <p:txBody>
          <a:bodyPr/>
          <a:lstStyle/>
          <a:p>
            <a:r>
              <a:rPr lang="ja-JP" altLang="en-US"/>
              <a:t>発病時対応</a:t>
            </a:r>
            <a:endParaRPr kumimoji="1" lang="ja-JP" altLang="en-US"/>
          </a:p>
        </p:txBody>
      </p:sp>
    </p:spTree>
    <p:extLst>
      <p:ext uri="{BB962C8B-B14F-4D97-AF65-F5344CB8AC3E}">
        <p14:creationId xmlns:p14="http://schemas.microsoft.com/office/powerpoint/2010/main" val="3168855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8E78A4-2C94-C247-B822-4FA9CDA8BE30}"/>
              </a:ext>
            </a:extLst>
          </p:cNvPr>
          <p:cNvSpPr>
            <a:spLocks noGrp="1"/>
          </p:cNvSpPr>
          <p:nvPr>
            <p:ph type="title"/>
          </p:nvPr>
        </p:nvSpPr>
        <p:spPr/>
        <p:txBody>
          <a:bodyPr/>
          <a:lstStyle/>
          <a:p>
            <a:r>
              <a:rPr lang="ja-JP" altLang="en-US"/>
              <a:t>施設内に持ち込まないための工夫と対策</a:t>
            </a:r>
            <a:br>
              <a:rPr lang="en-US" altLang="ja-JP" dirty="0"/>
            </a:br>
            <a:r>
              <a:rPr lang="ja-JP" altLang="en-US" sz="1800"/>
              <a:t>感染が疑われる宿泊者をみつけたら </a:t>
            </a:r>
            <a:endParaRPr kumimoji="1" lang="ja-JP" altLang="en-US"/>
          </a:p>
        </p:txBody>
      </p:sp>
      <p:sp>
        <p:nvSpPr>
          <p:cNvPr id="4" name="スライド番号プレースホルダー 3">
            <a:extLst>
              <a:ext uri="{FF2B5EF4-FFF2-40B4-BE49-F238E27FC236}">
                <a16:creationId xmlns:a16="http://schemas.microsoft.com/office/drawing/2014/main" id="{8E161DE0-3BA0-C247-812E-AE643F008C55}"/>
              </a:ext>
            </a:extLst>
          </p:cNvPr>
          <p:cNvSpPr>
            <a:spLocks noGrp="1"/>
          </p:cNvSpPr>
          <p:nvPr>
            <p:ph type="sldNum" sz="quarter" idx="12"/>
          </p:nvPr>
        </p:nvSpPr>
        <p:spPr/>
        <p:txBody>
          <a:bodyPr/>
          <a:lstStyle/>
          <a:p>
            <a:r>
              <a:rPr lang="en-US" altLang="ja-JP"/>
              <a:t>-</a:t>
            </a:r>
            <a:fld id="{D26F39CE-828E-974C-A2DD-8D56C23B278A}" type="slidenum">
              <a:rPr lang="ja-JP" altLang="en-US" smtClean="0"/>
              <a:pPr/>
              <a:t>31</a:t>
            </a:fld>
            <a:r>
              <a:rPr lang="en-US" altLang="ja-JP"/>
              <a:t>-</a:t>
            </a:r>
            <a:endParaRPr lang="ja-JP" altLang="en-US"/>
          </a:p>
        </p:txBody>
      </p:sp>
      <p:sp>
        <p:nvSpPr>
          <p:cNvPr id="5" name="正方形/長方形 4">
            <a:extLst>
              <a:ext uri="{FF2B5EF4-FFF2-40B4-BE49-F238E27FC236}">
                <a16:creationId xmlns:a16="http://schemas.microsoft.com/office/drawing/2014/main" id="{20B22EB1-67B7-984F-ABD9-4E135D068A9B}"/>
              </a:ext>
            </a:extLst>
          </p:cNvPr>
          <p:cNvSpPr/>
          <p:nvPr/>
        </p:nvSpPr>
        <p:spPr>
          <a:xfrm>
            <a:off x="471487" y="1891430"/>
            <a:ext cx="5915025" cy="5510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対応フロー：搬送の場合</a:t>
            </a:r>
          </a:p>
        </p:txBody>
      </p:sp>
      <p:sp>
        <p:nvSpPr>
          <p:cNvPr id="8" name="正方形/長方形 7">
            <a:extLst>
              <a:ext uri="{FF2B5EF4-FFF2-40B4-BE49-F238E27FC236}">
                <a16:creationId xmlns:a16="http://schemas.microsoft.com/office/drawing/2014/main" id="{EE0C4E0F-8045-7343-9044-D0339A0B667D}"/>
              </a:ext>
            </a:extLst>
          </p:cNvPr>
          <p:cNvSpPr/>
          <p:nvPr/>
        </p:nvSpPr>
        <p:spPr>
          <a:xfrm>
            <a:off x="471487" y="3022600"/>
            <a:ext cx="3338513" cy="431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疑いのある宿泊者を発見</a:t>
            </a:r>
          </a:p>
        </p:txBody>
      </p:sp>
      <p:sp>
        <p:nvSpPr>
          <p:cNvPr id="9" name="正方形/長方形 8">
            <a:extLst>
              <a:ext uri="{FF2B5EF4-FFF2-40B4-BE49-F238E27FC236}">
                <a16:creationId xmlns:a16="http://schemas.microsoft.com/office/drawing/2014/main" id="{70C9779E-725D-8642-B1D8-4B5A99C2F5AD}"/>
              </a:ext>
            </a:extLst>
          </p:cNvPr>
          <p:cNvSpPr/>
          <p:nvPr/>
        </p:nvSpPr>
        <p:spPr>
          <a:xfrm>
            <a:off x="4419599" y="4034503"/>
            <a:ext cx="1966913" cy="1079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帰国者・接触者相談センター</a:t>
            </a:r>
            <a:endParaRPr lang="en-US" altLang="ja-JP" dirty="0">
              <a:solidFill>
                <a:schemeClr val="tx1"/>
              </a:solidFill>
            </a:endParaRPr>
          </a:p>
          <a:p>
            <a:r>
              <a:rPr kumimoji="1" lang="ja-JP" altLang="en-US">
                <a:solidFill>
                  <a:schemeClr val="tx1"/>
                </a:solidFill>
              </a:rPr>
              <a:t>に連絡</a:t>
            </a:r>
          </a:p>
        </p:txBody>
      </p:sp>
      <p:sp>
        <p:nvSpPr>
          <p:cNvPr id="11" name="テキスト ボックス 10">
            <a:extLst>
              <a:ext uri="{FF2B5EF4-FFF2-40B4-BE49-F238E27FC236}">
                <a16:creationId xmlns:a16="http://schemas.microsoft.com/office/drawing/2014/main" id="{D9B162BD-E095-8840-9D7B-E96A321FAE4A}"/>
              </a:ext>
            </a:extLst>
          </p:cNvPr>
          <p:cNvSpPr txBox="1"/>
          <p:nvPr/>
        </p:nvSpPr>
        <p:spPr>
          <a:xfrm>
            <a:off x="4404881" y="3665171"/>
            <a:ext cx="877163" cy="369332"/>
          </a:xfrm>
          <a:prstGeom prst="rect">
            <a:avLst/>
          </a:prstGeom>
          <a:noFill/>
        </p:spPr>
        <p:txBody>
          <a:bodyPr wrap="none" rtlCol="0">
            <a:spAutoFit/>
          </a:bodyPr>
          <a:lstStyle/>
          <a:p>
            <a:r>
              <a:rPr kumimoji="1" lang="ja-JP" altLang="en-US"/>
              <a:t>管理者</a:t>
            </a:r>
          </a:p>
        </p:txBody>
      </p:sp>
      <p:sp>
        <p:nvSpPr>
          <p:cNvPr id="12" name="正方形/長方形 11">
            <a:extLst>
              <a:ext uri="{FF2B5EF4-FFF2-40B4-BE49-F238E27FC236}">
                <a16:creationId xmlns:a16="http://schemas.microsoft.com/office/drawing/2014/main" id="{B3794E4C-84D1-6B44-BD23-C9C296C7E0FF}"/>
              </a:ext>
            </a:extLst>
          </p:cNvPr>
          <p:cNvSpPr/>
          <p:nvPr/>
        </p:nvSpPr>
        <p:spPr>
          <a:xfrm>
            <a:off x="1157286" y="3836432"/>
            <a:ext cx="1966913" cy="1079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発症疑いのある宿泊者の報告</a:t>
            </a:r>
          </a:p>
        </p:txBody>
      </p:sp>
      <p:sp>
        <p:nvSpPr>
          <p:cNvPr id="13" name="テキスト ボックス 12">
            <a:extLst>
              <a:ext uri="{FF2B5EF4-FFF2-40B4-BE49-F238E27FC236}">
                <a16:creationId xmlns:a16="http://schemas.microsoft.com/office/drawing/2014/main" id="{A74FED05-CF55-4E40-878E-D377EB5596AB}"/>
              </a:ext>
            </a:extLst>
          </p:cNvPr>
          <p:cNvSpPr txBox="1"/>
          <p:nvPr/>
        </p:nvSpPr>
        <p:spPr>
          <a:xfrm>
            <a:off x="378981" y="2653268"/>
            <a:ext cx="877163" cy="369332"/>
          </a:xfrm>
          <a:prstGeom prst="rect">
            <a:avLst/>
          </a:prstGeom>
          <a:noFill/>
        </p:spPr>
        <p:txBody>
          <a:bodyPr wrap="none" rtlCol="0">
            <a:spAutoFit/>
          </a:bodyPr>
          <a:lstStyle/>
          <a:p>
            <a:r>
              <a:rPr kumimoji="1" lang="ja-JP" altLang="en-US"/>
              <a:t>従業員</a:t>
            </a:r>
          </a:p>
        </p:txBody>
      </p:sp>
      <p:cxnSp>
        <p:nvCxnSpPr>
          <p:cNvPr id="18" name="カギ線コネクタ 17">
            <a:extLst>
              <a:ext uri="{FF2B5EF4-FFF2-40B4-BE49-F238E27FC236}">
                <a16:creationId xmlns:a16="http://schemas.microsoft.com/office/drawing/2014/main" id="{256477D4-E96B-B543-B2A3-2065D4F7C0F2}"/>
              </a:ext>
            </a:extLst>
          </p:cNvPr>
          <p:cNvCxnSpPr>
            <a:stCxn id="12" idx="3"/>
            <a:endCxn id="11" idx="1"/>
          </p:cNvCxnSpPr>
          <p:nvPr/>
        </p:nvCxnSpPr>
        <p:spPr>
          <a:xfrm flipV="1">
            <a:off x="3124199" y="3849837"/>
            <a:ext cx="1280682" cy="5263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08285265-2427-0C42-84EA-E835157EDA21}"/>
              </a:ext>
            </a:extLst>
          </p:cNvPr>
          <p:cNvSpPr txBox="1"/>
          <p:nvPr/>
        </p:nvSpPr>
        <p:spPr>
          <a:xfrm>
            <a:off x="4404881" y="5913071"/>
            <a:ext cx="1107996" cy="369332"/>
          </a:xfrm>
          <a:prstGeom prst="rect">
            <a:avLst/>
          </a:prstGeom>
          <a:noFill/>
        </p:spPr>
        <p:txBody>
          <a:bodyPr wrap="none" rtlCol="0">
            <a:spAutoFit/>
          </a:bodyPr>
          <a:lstStyle/>
          <a:p>
            <a:r>
              <a:rPr kumimoji="1" lang="ja-JP" altLang="en-US"/>
              <a:t>センター</a:t>
            </a:r>
          </a:p>
        </p:txBody>
      </p:sp>
      <p:cxnSp>
        <p:nvCxnSpPr>
          <p:cNvPr id="21" name="カギ線コネクタ 20">
            <a:extLst>
              <a:ext uri="{FF2B5EF4-FFF2-40B4-BE49-F238E27FC236}">
                <a16:creationId xmlns:a16="http://schemas.microsoft.com/office/drawing/2014/main" id="{94EB8306-7575-F241-B6CE-F30E63AEAFB9}"/>
              </a:ext>
            </a:extLst>
          </p:cNvPr>
          <p:cNvCxnSpPr>
            <a:cxnSpLocks/>
            <a:stCxn id="9" idx="2"/>
            <a:endCxn id="20" idx="0"/>
          </p:cNvCxnSpPr>
          <p:nvPr/>
        </p:nvCxnSpPr>
        <p:spPr>
          <a:xfrm rot="5400000">
            <a:off x="4781434" y="5291449"/>
            <a:ext cx="799068" cy="4441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F49C10D7-68F5-2B4A-AFD0-AE490DC2EDDC}"/>
              </a:ext>
            </a:extLst>
          </p:cNvPr>
          <p:cNvSpPr/>
          <p:nvPr/>
        </p:nvSpPr>
        <p:spPr>
          <a:xfrm>
            <a:off x="4419599" y="6218903"/>
            <a:ext cx="1966913" cy="4319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対応指示</a:t>
            </a:r>
            <a:endParaRPr kumimoji="1" lang="ja-JP" altLang="en-US">
              <a:solidFill>
                <a:schemeClr val="tx1"/>
              </a:solidFill>
            </a:endParaRPr>
          </a:p>
        </p:txBody>
      </p:sp>
      <p:cxnSp>
        <p:nvCxnSpPr>
          <p:cNvPr id="32" name="直線矢印コネクタ 31">
            <a:extLst>
              <a:ext uri="{FF2B5EF4-FFF2-40B4-BE49-F238E27FC236}">
                <a16:creationId xmlns:a16="http://schemas.microsoft.com/office/drawing/2014/main" id="{DC6F10CB-750D-2445-B04C-C387E41851F2}"/>
              </a:ext>
            </a:extLst>
          </p:cNvPr>
          <p:cNvCxnSpPr>
            <a:cxnSpLocks/>
            <a:stCxn id="8" idx="2"/>
            <a:endCxn id="12" idx="0"/>
          </p:cNvCxnSpPr>
          <p:nvPr/>
        </p:nvCxnSpPr>
        <p:spPr>
          <a:xfrm flipH="1">
            <a:off x="2140743" y="3454400"/>
            <a:ext cx="1" cy="382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C7AD8919-6B2D-754A-889A-BDBA62BDCBC4}"/>
              </a:ext>
            </a:extLst>
          </p:cNvPr>
          <p:cNvSpPr/>
          <p:nvPr/>
        </p:nvSpPr>
        <p:spPr>
          <a:xfrm>
            <a:off x="1157285" y="5243772"/>
            <a:ext cx="1966913" cy="6403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外扉へ張紙</a:t>
            </a:r>
          </a:p>
        </p:txBody>
      </p:sp>
      <p:sp>
        <p:nvSpPr>
          <p:cNvPr id="42" name="正方形/長方形 41">
            <a:extLst>
              <a:ext uri="{FF2B5EF4-FFF2-40B4-BE49-F238E27FC236}">
                <a16:creationId xmlns:a16="http://schemas.microsoft.com/office/drawing/2014/main" id="{C37254A1-DAAD-D74D-86FA-B76790EA668D}"/>
              </a:ext>
            </a:extLst>
          </p:cNvPr>
          <p:cNvSpPr/>
          <p:nvPr/>
        </p:nvSpPr>
        <p:spPr>
          <a:xfrm>
            <a:off x="5142236" y="6865476"/>
            <a:ext cx="1281115" cy="4319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搬送</a:t>
            </a:r>
            <a:r>
              <a:rPr kumimoji="1" lang="ja-JP" altLang="en-US">
                <a:solidFill>
                  <a:schemeClr val="tx1"/>
                </a:solidFill>
              </a:rPr>
              <a:t>指示</a:t>
            </a:r>
          </a:p>
        </p:txBody>
      </p:sp>
      <p:sp>
        <p:nvSpPr>
          <p:cNvPr id="43" name="正方形/長方形 42">
            <a:extLst>
              <a:ext uri="{FF2B5EF4-FFF2-40B4-BE49-F238E27FC236}">
                <a16:creationId xmlns:a16="http://schemas.microsoft.com/office/drawing/2014/main" id="{3EDFD813-6044-BA4E-8C0A-700370CE915F}"/>
              </a:ext>
            </a:extLst>
          </p:cNvPr>
          <p:cNvSpPr/>
          <p:nvPr/>
        </p:nvSpPr>
        <p:spPr>
          <a:xfrm>
            <a:off x="4419599" y="7458731"/>
            <a:ext cx="1281115" cy="4319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待機指示</a:t>
            </a:r>
          </a:p>
        </p:txBody>
      </p:sp>
      <p:sp>
        <p:nvSpPr>
          <p:cNvPr id="53" name="正方形/長方形 52">
            <a:extLst>
              <a:ext uri="{FF2B5EF4-FFF2-40B4-BE49-F238E27FC236}">
                <a16:creationId xmlns:a16="http://schemas.microsoft.com/office/drawing/2014/main" id="{C707A5DE-798D-1C44-AAE6-82154A27435B}"/>
              </a:ext>
            </a:extLst>
          </p:cNvPr>
          <p:cNvSpPr/>
          <p:nvPr/>
        </p:nvSpPr>
        <p:spPr>
          <a:xfrm>
            <a:off x="1433793" y="6623923"/>
            <a:ext cx="1690405" cy="4153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防護具装着</a:t>
            </a:r>
            <a:endParaRPr kumimoji="1" lang="ja-JP" altLang="en-US">
              <a:solidFill>
                <a:schemeClr val="tx1"/>
              </a:solidFill>
            </a:endParaRPr>
          </a:p>
        </p:txBody>
      </p:sp>
      <p:sp>
        <p:nvSpPr>
          <p:cNvPr id="54" name="正方形/長方形 53">
            <a:extLst>
              <a:ext uri="{FF2B5EF4-FFF2-40B4-BE49-F238E27FC236}">
                <a16:creationId xmlns:a16="http://schemas.microsoft.com/office/drawing/2014/main" id="{851672BD-5430-364B-93E7-B49132CC1348}"/>
              </a:ext>
            </a:extLst>
          </p:cNvPr>
          <p:cNvSpPr/>
          <p:nvPr/>
        </p:nvSpPr>
        <p:spPr>
          <a:xfrm>
            <a:off x="1157285" y="6115575"/>
            <a:ext cx="1966913" cy="4153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搬送対応</a:t>
            </a:r>
          </a:p>
        </p:txBody>
      </p:sp>
      <p:cxnSp>
        <p:nvCxnSpPr>
          <p:cNvPr id="57" name="カギ線コネクタ 56">
            <a:extLst>
              <a:ext uri="{FF2B5EF4-FFF2-40B4-BE49-F238E27FC236}">
                <a16:creationId xmlns:a16="http://schemas.microsoft.com/office/drawing/2014/main" id="{5B073FA4-7431-214E-BDF7-EF61B61B2EE0}"/>
              </a:ext>
            </a:extLst>
          </p:cNvPr>
          <p:cNvCxnSpPr>
            <a:cxnSpLocks/>
            <a:stCxn id="42" idx="3"/>
            <a:endCxn id="11" idx="0"/>
          </p:cNvCxnSpPr>
          <p:nvPr/>
        </p:nvCxnSpPr>
        <p:spPr>
          <a:xfrm flipH="1" flipV="1">
            <a:off x="4843463" y="3665171"/>
            <a:ext cx="1579888" cy="3416300"/>
          </a:xfrm>
          <a:prstGeom prst="bentConnector4">
            <a:avLst>
              <a:gd name="adj1" fmla="val -14469"/>
              <a:gd name="adj2" fmla="val 10669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正方形/長方形 59">
            <a:extLst>
              <a:ext uri="{FF2B5EF4-FFF2-40B4-BE49-F238E27FC236}">
                <a16:creationId xmlns:a16="http://schemas.microsoft.com/office/drawing/2014/main" id="{8B2AF51C-A9E6-5143-B4C8-1478BA8A6E51}"/>
              </a:ext>
            </a:extLst>
          </p:cNvPr>
          <p:cNvSpPr/>
          <p:nvPr/>
        </p:nvSpPr>
        <p:spPr>
          <a:xfrm>
            <a:off x="1433793" y="7119223"/>
            <a:ext cx="1690405" cy="4153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手荷物準備</a:t>
            </a:r>
          </a:p>
        </p:txBody>
      </p:sp>
      <p:sp>
        <p:nvSpPr>
          <p:cNvPr id="61" name="正方形/長方形 60">
            <a:extLst>
              <a:ext uri="{FF2B5EF4-FFF2-40B4-BE49-F238E27FC236}">
                <a16:creationId xmlns:a16="http://schemas.microsoft.com/office/drawing/2014/main" id="{1C056305-5166-5543-951B-BA6355276F00}"/>
              </a:ext>
            </a:extLst>
          </p:cNvPr>
          <p:cNvSpPr/>
          <p:nvPr/>
        </p:nvSpPr>
        <p:spPr>
          <a:xfrm>
            <a:off x="1433793" y="7614523"/>
            <a:ext cx="1690405" cy="4153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救急車誘導</a:t>
            </a:r>
          </a:p>
        </p:txBody>
      </p:sp>
      <p:sp>
        <p:nvSpPr>
          <p:cNvPr id="62" name="正方形/長方形 61">
            <a:extLst>
              <a:ext uri="{FF2B5EF4-FFF2-40B4-BE49-F238E27FC236}">
                <a16:creationId xmlns:a16="http://schemas.microsoft.com/office/drawing/2014/main" id="{68115811-0211-7044-A0F6-81DAF72360D1}"/>
              </a:ext>
            </a:extLst>
          </p:cNvPr>
          <p:cNvSpPr/>
          <p:nvPr/>
        </p:nvSpPr>
        <p:spPr>
          <a:xfrm>
            <a:off x="1433793" y="8109823"/>
            <a:ext cx="1690405" cy="4153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搬送誘導</a:t>
            </a:r>
          </a:p>
        </p:txBody>
      </p:sp>
      <p:sp>
        <p:nvSpPr>
          <p:cNvPr id="65" name="正方形/長方形 64">
            <a:extLst>
              <a:ext uri="{FF2B5EF4-FFF2-40B4-BE49-F238E27FC236}">
                <a16:creationId xmlns:a16="http://schemas.microsoft.com/office/drawing/2014/main" id="{38B17154-5891-0E41-8A7A-EEA8F89D7D6E}"/>
              </a:ext>
            </a:extLst>
          </p:cNvPr>
          <p:cNvSpPr/>
          <p:nvPr/>
        </p:nvSpPr>
        <p:spPr>
          <a:xfrm>
            <a:off x="1157285" y="8668275"/>
            <a:ext cx="1966913" cy="4153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消毒</a:t>
            </a:r>
          </a:p>
        </p:txBody>
      </p:sp>
      <p:sp>
        <p:nvSpPr>
          <p:cNvPr id="66" name="正方形/長方形 65">
            <a:extLst>
              <a:ext uri="{FF2B5EF4-FFF2-40B4-BE49-F238E27FC236}">
                <a16:creationId xmlns:a16="http://schemas.microsoft.com/office/drawing/2014/main" id="{0E629A96-785F-C843-B6C2-B0344CE4DB69}"/>
              </a:ext>
            </a:extLst>
          </p:cNvPr>
          <p:cNvSpPr/>
          <p:nvPr/>
        </p:nvSpPr>
        <p:spPr>
          <a:xfrm>
            <a:off x="1157285" y="9188975"/>
            <a:ext cx="1966913" cy="4153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清掃</a:t>
            </a:r>
          </a:p>
        </p:txBody>
      </p:sp>
      <p:cxnSp>
        <p:nvCxnSpPr>
          <p:cNvPr id="67" name="直線矢印コネクタ 66">
            <a:extLst>
              <a:ext uri="{FF2B5EF4-FFF2-40B4-BE49-F238E27FC236}">
                <a16:creationId xmlns:a16="http://schemas.microsoft.com/office/drawing/2014/main" id="{82012DF8-344F-0A42-B7BF-52DC376003A8}"/>
              </a:ext>
            </a:extLst>
          </p:cNvPr>
          <p:cNvCxnSpPr>
            <a:cxnSpLocks/>
          </p:cNvCxnSpPr>
          <p:nvPr/>
        </p:nvCxnSpPr>
        <p:spPr>
          <a:xfrm>
            <a:off x="1256144" y="6530968"/>
            <a:ext cx="0" cy="2136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226C87A3-73F2-3B48-893B-1CCD806D29B5}"/>
              </a:ext>
            </a:extLst>
          </p:cNvPr>
          <p:cNvCxnSpPr>
            <a:cxnSpLocks/>
          </p:cNvCxnSpPr>
          <p:nvPr/>
        </p:nvCxnSpPr>
        <p:spPr>
          <a:xfrm>
            <a:off x="1277143" y="4915932"/>
            <a:ext cx="0" cy="33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カギ線コネクタ 78">
            <a:extLst>
              <a:ext uri="{FF2B5EF4-FFF2-40B4-BE49-F238E27FC236}">
                <a16:creationId xmlns:a16="http://schemas.microsoft.com/office/drawing/2014/main" id="{14214A72-8B51-EE4F-87EB-AE1E0CE57D4D}"/>
              </a:ext>
            </a:extLst>
          </p:cNvPr>
          <p:cNvCxnSpPr>
            <a:cxnSpLocks/>
            <a:stCxn id="9" idx="1"/>
            <a:endCxn id="54" idx="3"/>
          </p:cNvCxnSpPr>
          <p:nvPr/>
        </p:nvCxnSpPr>
        <p:spPr>
          <a:xfrm rot="10800000" flipV="1">
            <a:off x="3124199" y="4574252"/>
            <a:ext cx="1295401" cy="174901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2114B0FE-4686-3740-8535-0C2DF4F68D5F}"/>
              </a:ext>
            </a:extLst>
          </p:cNvPr>
          <p:cNvCxnSpPr>
            <a:cxnSpLocks/>
          </p:cNvCxnSpPr>
          <p:nvPr/>
        </p:nvCxnSpPr>
        <p:spPr>
          <a:xfrm>
            <a:off x="4629943" y="6693932"/>
            <a:ext cx="0" cy="764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3DDA057-A671-C845-9898-2ACBCA324590}"/>
              </a:ext>
            </a:extLst>
          </p:cNvPr>
          <p:cNvSpPr txBox="1"/>
          <p:nvPr/>
        </p:nvSpPr>
        <p:spPr>
          <a:xfrm>
            <a:off x="378981" y="3808968"/>
            <a:ext cx="877163" cy="369332"/>
          </a:xfrm>
          <a:prstGeom prst="rect">
            <a:avLst/>
          </a:prstGeom>
          <a:noFill/>
        </p:spPr>
        <p:txBody>
          <a:bodyPr wrap="none" rtlCol="0">
            <a:spAutoFit/>
          </a:bodyPr>
          <a:lstStyle/>
          <a:p>
            <a:r>
              <a:rPr kumimoji="1" lang="ja-JP" altLang="en-US"/>
              <a:t>従業員</a:t>
            </a:r>
          </a:p>
        </p:txBody>
      </p:sp>
      <p:sp>
        <p:nvSpPr>
          <p:cNvPr id="85" name="テキスト ボックス 84">
            <a:extLst>
              <a:ext uri="{FF2B5EF4-FFF2-40B4-BE49-F238E27FC236}">
                <a16:creationId xmlns:a16="http://schemas.microsoft.com/office/drawing/2014/main" id="{35639A66-642F-7A4D-8C60-9A946742DF7B}"/>
              </a:ext>
            </a:extLst>
          </p:cNvPr>
          <p:cNvSpPr txBox="1"/>
          <p:nvPr/>
        </p:nvSpPr>
        <p:spPr>
          <a:xfrm>
            <a:off x="378981" y="5231368"/>
            <a:ext cx="877163" cy="369332"/>
          </a:xfrm>
          <a:prstGeom prst="rect">
            <a:avLst/>
          </a:prstGeom>
          <a:noFill/>
        </p:spPr>
        <p:txBody>
          <a:bodyPr wrap="none" rtlCol="0">
            <a:spAutoFit/>
          </a:bodyPr>
          <a:lstStyle/>
          <a:p>
            <a:r>
              <a:rPr kumimoji="1" lang="ja-JP" altLang="en-US"/>
              <a:t>従業員</a:t>
            </a:r>
          </a:p>
        </p:txBody>
      </p:sp>
      <p:sp>
        <p:nvSpPr>
          <p:cNvPr id="86" name="テキスト ボックス 85">
            <a:extLst>
              <a:ext uri="{FF2B5EF4-FFF2-40B4-BE49-F238E27FC236}">
                <a16:creationId xmlns:a16="http://schemas.microsoft.com/office/drawing/2014/main" id="{78B9A951-AAA2-2B43-B0BE-933B342E2E33}"/>
              </a:ext>
            </a:extLst>
          </p:cNvPr>
          <p:cNvSpPr txBox="1"/>
          <p:nvPr/>
        </p:nvSpPr>
        <p:spPr>
          <a:xfrm>
            <a:off x="378981" y="6094968"/>
            <a:ext cx="877163" cy="369332"/>
          </a:xfrm>
          <a:prstGeom prst="rect">
            <a:avLst/>
          </a:prstGeom>
          <a:noFill/>
        </p:spPr>
        <p:txBody>
          <a:bodyPr wrap="none" rtlCol="0">
            <a:spAutoFit/>
          </a:bodyPr>
          <a:lstStyle/>
          <a:p>
            <a:r>
              <a:rPr kumimoji="1" lang="ja-JP" altLang="en-US"/>
              <a:t>従業員</a:t>
            </a:r>
          </a:p>
        </p:txBody>
      </p:sp>
      <p:sp>
        <p:nvSpPr>
          <p:cNvPr id="87" name="テキスト ボックス 86">
            <a:extLst>
              <a:ext uri="{FF2B5EF4-FFF2-40B4-BE49-F238E27FC236}">
                <a16:creationId xmlns:a16="http://schemas.microsoft.com/office/drawing/2014/main" id="{5E450128-43A3-1B47-B4E2-A05E1ABCA56B}"/>
              </a:ext>
            </a:extLst>
          </p:cNvPr>
          <p:cNvSpPr txBox="1"/>
          <p:nvPr/>
        </p:nvSpPr>
        <p:spPr>
          <a:xfrm>
            <a:off x="378981" y="8660368"/>
            <a:ext cx="877163" cy="369332"/>
          </a:xfrm>
          <a:prstGeom prst="rect">
            <a:avLst/>
          </a:prstGeom>
          <a:noFill/>
        </p:spPr>
        <p:txBody>
          <a:bodyPr wrap="none" rtlCol="0">
            <a:spAutoFit/>
          </a:bodyPr>
          <a:lstStyle/>
          <a:p>
            <a:r>
              <a:rPr kumimoji="1" lang="ja-JP" altLang="en-US"/>
              <a:t>従業員</a:t>
            </a:r>
          </a:p>
        </p:txBody>
      </p:sp>
      <p:sp>
        <p:nvSpPr>
          <p:cNvPr id="88" name="テキスト ボックス 87">
            <a:extLst>
              <a:ext uri="{FF2B5EF4-FFF2-40B4-BE49-F238E27FC236}">
                <a16:creationId xmlns:a16="http://schemas.microsoft.com/office/drawing/2014/main" id="{B06F5EBD-8B03-B44D-B8E5-428779F449CE}"/>
              </a:ext>
            </a:extLst>
          </p:cNvPr>
          <p:cNvSpPr txBox="1"/>
          <p:nvPr/>
        </p:nvSpPr>
        <p:spPr>
          <a:xfrm>
            <a:off x="378981" y="9168368"/>
            <a:ext cx="877163" cy="369332"/>
          </a:xfrm>
          <a:prstGeom prst="rect">
            <a:avLst/>
          </a:prstGeom>
          <a:noFill/>
        </p:spPr>
        <p:txBody>
          <a:bodyPr wrap="none" rtlCol="0">
            <a:spAutoFit/>
          </a:bodyPr>
          <a:lstStyle/>
          <a:p>
            <a:r>
              <a:rPr kumimoji="1" lang="ja-JP" altLang="en-US"/>
              <a:t>従業員</a:t>
            </a:r>
          </a:p>
        </p:txBody>
      </p:sp>
    </p:spTree>
    <p:extLst>
      <p:ext uri="{BB962C8B-B14F-4D97-AF65-F5344CB8AC3E}">
        <p14:creationId xmlns:p14="http://schemas.microsoft.com/office/powerpoint/2010/main" val="3745753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8E78A4-2C94-C247-B822-4FA9CDA8BE30}"/>
              </a:ext>
            </a:extLst>
          </p:cNvPr>
          <p:cNvSpPr>
            <a:spLocks noGrp="1"/>
          </p:cNvSpPr>
          <p:nvPr>
            <p:ph type="title"/>
          </p:nvPr>
        </p:nvSpPr>
        <p:spPr/>
        <p:txBody>
          <a:bodyPr/>
          <a:lstStyle/>
          <a:p>
            <a:r>
              <a:rPr lang="ja-JP" altLang="en-US"/>
              <a:t>施設内に持ち込まないための工夫と対策</a:t>
            </a:r>
            <a:br>
              <a:rPr lang="en-US" altLang="ja-JP" dirty="0"/>
            </a:br>
            <a:r>
              <a:rPr lang="ja-JP" altLang="en-US" sz="1800"/>
              <a:t>感染が疑われる宿泊者をみつけたら </a:t>
            </a:r>
            <a:endParaRPr kumimoji="1" lang="ja-JP" altLang="en-US"/>
          </a:p>
        </p:txBody>
      </p:sp>
      <p:sp>
        <p:nvSpPr>
          <p:cNvPr id="4" name="スライド番号プレースホルダー 3">
            <a:extLst>
              <a:ext uri="{FF2B5EF4-FFF2-40B4-BE49-F238E27FC236}">
                <a16:creationId xmlns:a16="http://schemas.microsoft.com/office/drawing/2014/main" id="{8E161DE0-3BA0-C247-812E-AE643F008C55}"/>
              </a:ext>
            </a:extLst>
          </p:cNvPr>
          <p:cNvSpPr>
            <a:spLocks noGrp="1"/>
          </p:cNvSpPr>
          <p:nvPr>
            <p:ph type="sldNum" sz="quarter" idx="12"/>
          </p:nvPr>
        </p:nvSpPr>
        <p:spPr/>
        <p:txBody>
          <a:bodyPr/>
          <a:lstStyle/>
          <a:p>
            <a:r>
              <a:rPr lang="en-US" altLang="ja-JP"/>
              <a:t>-</a:t>
            </a:r>
            <a:fld id="{D26F39CE-828E-974C-A2DD-8D56C23B278A}" type="slidenum">
              <a:rPr lang="ja-JP" altLang="en-US" smtClean="0"/>
              <a:pPr/>
              <a:t>32</a:t>
            </a:fld>
            <a:r>
              <a:rPr lang="en-US" altLang="ja-JP"/>
              <a:t>-</a:t>
            </a:r>
            <a:endParaRPr lang="ja-JP" altLang="en-US"/>
          </a:p>
        </p:txBody>
      </p:sp>
      <p:sp>
        <p:nvSpPr>
          <p:cNvPr id="5" name="正方形/長方形 4">
            <a:extLst>
              <a:ext uri="{FF2B5EF4-FFF2-40B4-BE49-F238E27FC236}">
                <a16:creationId xmlns:a16="http://schemas.microsoft.com/office/drawing/2014/main" id="{20B22EB1-67B7-984F-ABD9-4E135D068A9B}"/>
              </a:ext>
            </a:extLst>
          </p:cNvPr>
          <p:cNvSpPr/>
          <p:nvPr/>
        </p:nvSpPr>
        <p:spPr>
          <a:xfrm>
            <a:off x="471487" y="1891430"/>
            <a:ext cx="5915025" cy="5510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対応フロー：待機の場合</a:t>
            </a:r>
          </a:p>
        </p:txBody>
      </p:sp>
      <p:sp>
        <p:nvSpPr>
          <p:cNvPr id="8" name="正方形/長方形 7">
            <a:extLst>
              <a:ext uri="{FF2B5EF4-FFF2-40B4-BE49-F238E27FC236}">
                <a16:creationId xmlns:a16="http://schemas.microsoft.com/office/drawing/2014/main" id="{EE0C4E0F-8045-7343-9044-D0339A0B667D}"/>
              </a:ext>
            </a:extLst>
          </p:cNvPr>
          <p:cNvSpPr/>
          <p:nvPr/>
        </p:nvSpPr>
        <p:spPr>
          <a:xfrm>
            <a:off x="471487" y="3022600"/>
            <a:ext cx="3338513" cy="431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疑いのある宿泊者を発見</a:t>
            </a:r>
          </a:p>
        </p:txBody>
      </p:sp>
      <p:sp>
        <p:nvSpPr>
          <p:cNvPr id="9" name="正方形/長方形 8">
            <a:extLst>
              <a:ext uri="{FF2B5EF4-FFF2-40B4-BE49-F238E27FC236}">
                <a16:creationId xmlns:a16="http://schemas.microsoft.com/office/drawing/2014/main" id="{70C9779E-725D-8642-B1D8-4B5A99C2F5AD}"/>
              </a:ext>
            </a:extLst>
          </p:cNvPr>
          <p:cNvSpPr/>
          <p:nvPr/>
        </p:nvSpPr>
        <p:spPr>
          <a:xfrm>
            <a:off x="4419599" y="4034503"/>
            <a:ext cx="1966913" cy="1079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帰国者・接触者相談センター</a:t>
            </a:r>
            <a:endParaRPr lang="en-US" altLang="ja-JP" dirty="0">
              <a:solidFill>
                <a:schemeClr val="tx1"/>
              </a:solidFill>
            </a:endParaRPr>
          </a:p>
          <a:p>
            <a:r>
              <a:rPr kumimoji="1" lang="ja-JP" altLang="en-US">
                <a:solidFill>
                  <a:schemeClr val="tx1"/>
                </a:solidFill>
              </a:rPr>
              <a:t>に連絡</a:t>
            </a:r>
          </a:p>
        </p:txBody>
      </p:sp>
      <p:sp>
        <p:nvSpPr>
          <p:cNvPr id="11" name="テキスト ボックス 10">
            <a:extLst>
              <a:ext uri="{FF2B5EF4-FFF2-40B4-BE49-F238E27FC236}">
                <a16:creationId xmlns:a16="http://schemas.microsoft.com/office/drawing/2014/main" id="{D9B162BD-E095-8840-9D7B-E96A321FAE4A}"/>
              </a:ext>
            </a:extLst>
          </p:cNvPr>
          <p:cNvSpPr txBox="1"/>
          <p:nvPr/>
        </p:nvSpPr>
        <p:spPr>
          <a:xfrm>
            <a:off x="4404881" y="3665171"/>
            <a:ext cx="877163" cy="369332"/>
          </a:xfrm>
          <a:prstGeom prst="rect">
            <a:avLst/>
          </a:prstGeom>
          <a:noFill/>
        </p:spPr>
        <p:txBody>
          <a:bodyPr wrap="none" rtlCol="0">
            <a:spAutoFit/>
          </a:bodyPr>
          <a:lstStyle/>
          <a:p>
            <a:r>
              <a:rPr kumimoji="1" lang="ja-JP" altLang="en-US"/>
              <a:t>管理者</a:t>
            </a:r>
          </a:p>
        </p:txBody>
      </p:sp>
      <p:sp>
        <p:nvSpPr>
          <p:cNvPr id="12" name="正方形/長方形 11">
            <a:extLst>
              <a:ext uri="{FF2B5EF4-FFF2-40B4-BE49-F238E27FC236}">
                <a16:creationId xmlns:a16="http://schemas.microsoft.com/office/drawing/2014/main" id="{B3794E4C-84D1-6B44-BD23-C9C296C7E0FF}"/>
              </a:ext>
            </a:extLst>
          </p:cNvPr>
          <p:cNvSpPr/>
          <p:nvPr/>
        </p:nvSpPr>
        <p:spPr>
          <a:xfrm>
            <a:off x="1157286" y="3836432"/>
            <a:ext cx="1966913" cy="1079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発症疑いのある宿泊者の報告</a:t>
            </a:r>
          </a:p>
        </p:txBody>
      </p:sp>
      <p:sp>
        <p:nvSpPr>
          <p:cNvPr id="13" name="テキスト ボックス 12">
            <a:extLst>
              <a:ext uri="{FF2B5EF4-FFF2-40B4-BE49-F238E27FC236}">
                <a16:creationId xmlns:a16="http://schemas.microsoft.com/office/drawing/2014/main" id="{A74FED05-CF55-4E40-878E-D377EB5596AB}"/>
              </a:ext>
            </a:extLst>
          </p:cNvPr>
          <p:cNvSpPr txBox="1"/>
          <p:nvPr/>
        </p:nvSpPr>
        <p:spPr>
          <a:xfrm>
            <a:off x="378981" y="2653268"/>
            <a:ext cx="877163" cy="369332"/>
          </a:xfrm>
          <a:prstGeom prst="rect">
            <a:avLst/>
          </a:prstGeom>
          <a:noFill/>
        </p:spPr>
        <p:txBody>
          <a:bodyPr wrap="none" rtlCol="0">
            <a:spAutoFit/>
          </a:bodyPr>
          <a:lstStyle/>
          <a:p>
            <a:r>
              <a:rPr kumimoji="1" lang="ja-JP" altLang="en-US"/>
              <a:t>従業員</a:t>
            </a:r>
          </a:p>
        </p:txBody>
      </p:sp>
      <p:cxnSp>
        <p:nvCxnSpPr>
          <p:cNvPr id="18" name="カギ線コネクタ 17">
            <a:extLst>
              <a:ext uri="{FF2B5EF4-FFF2-40B4-BE49-F238E27FC236}">
                <a16:creationId xmlns:a16="http://schemas.microsoft.com/office/drawing/2014/main" id="{256477D4-E96B-B543-B2A3-2065D4F7C0F2}"/>
              </a:ext>
            </a:extLst>
          </p:cNvPr>
          <p:cNvCxnSpPr>
            <a:stCxn id="12" idx="3"/>
            <a:endCxn id="11" idx="1"/>
          </p:cNvCxnSpPr>
          <p:nvPr/>
        </p:nvCxnSpPr>
        <p:spPr>
          <a:xfrm flipV="1">
            <a:off x="3124199" y="3849837"/>
            <a:ext cx="1280682" cy="5263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08285265-2427-0C42-84EA-E835157EDA21}"/>
              </a:ext>
            </a:extLst>
          </p:cNvPr>
          <p:cNvSpPr txBox="1"/>
          <p:nvPr/>
        </p:nvSpPr>
        <p:spPr>
          <a:xfrm>
            <a:off x="4404881" y="5913071"/>
            <a:ext cx="1107996" cy="369332"/>
          </a:xfrm>
          <a:prstGeom prst="rect">
            <a:avLst/>
          </a:prstGeom>
          <a:noFill/>
        </p:spPr>
        <p:txBody>
          <a:bodyPr wrap="none" rtlCol="0">
            <a:spAutoFit/>
          </a:bodyPr>
          <a:lstStyle/>
          <a:p>
            <a:r>
              <a:rPr kumimoji="1" lang="ja-JP" altLang="en-US"/>
              <a:t>センター</a:t>
            </a:r>
          </a:p>
        </p:txBody>
      </p:sp>
      <p:cxnSp>
        <p:nvCxnSpPr>
          <p:cNvPr id="21" name="カギ線コネクタ 20">
            <a:extLst>
              <a:ext uri="{FF2B5EF4-FFF2-40B4-BE49-F238E27FC236}">
                <a16:creationId xmlns:a16="http://schemas.microsoft.com/office/drawing/2014/main" id="{94EB8306-7575-F241-B6CE-F30E63AEAFB9}"/>
              </a:ext>
            </a:extLst>
          </p:cNvPr>
          <p:cNvCxnSpPr>
            <a:cxnSpLocks/>
            <a:stCxn id="9" idx="2"/>
            <a:endCxn id="20" idx="0"/>
          </p:cNvCxnSpPr>
          <p:nvPr/>
        </p:nvCxnSpPr>
        <p:spPr>
          <a:xfrm rot="5400000">
            <a:off x="4781434" y="5291449"/>
            <a:ext cx="799068" cy="4441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F49C10D7-68F5-2B4A-AFD0-AE490DC2EDDC}"/>
              </a:ext>
            </a:extLst>
          </p:cNvPr>
          <p:cNvSpPr/>
          <p:nvPr/>
        </p:nvSpPr>
        <p:spPr>
          <a:xfrm>
            <a:off x="4419599" y="6218903"/>
            <a:ext cx="1966913" cy="4319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対応指示</a:t>
            </a:r>
            <a:endParaRPr kumimoji="1" lang="ja-JP" altLang="en-US">
              <a:solidFill>
                <a:schemeClr val="tx1"/>
              </a:solidFill>
            </a:endParaRPr>
          </a:p>
        </p:txBody>
      </p:sp>
      <p:cxnSp>
        <p:nvCxnSpPr>
          <p:cNvPr id="32" name="直線矢印コネクタ 31">
            <a:extLst>
              <a:ext uri="{FF2B5EF4-FFF2-40B4-BE49-F238E27FC236}">
                <a16:creationId xmlns:a16="http://schemas.microsoft.com/office/drawing/2014/main" id="{DC6F10CB-750D-2445-B04C-C387E41851F2}"/>
              </a:ext>
            </a:extLst>
          </p:cNvPr>
          <p:cNvCxnSpPr>
            <a:cxnSpLocks/>
            <a:stCxn id="8" idx="2"/>
            <a:endCxn id="12" idx="0"/>
          </p:cNvCxnSpPr>
          <p:nvPr/>
        </p:nvCxnSpPr>
        <p:spPr>
          <a:xfrm flipH="1">
            <a:off x="2140743" y="3454400"/>
            <a:ext cx="1" cy="382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正方形/長方形 38">
            <a:extLst>
              <a:ext uri="{FF2B5EF4-FFF2-40B4-BE49-F238E27FC236}">
                <a16:creationId xmlns:a16="http://schemas.microsoft.com/office/drawing/2014/main" id="{C7AD8919-6B2D-754A-889A-BDBA62BDCBC4}"/>
              </a:ext>
            </a:extLst>
          </p:cNvPr>
          <p:cNvSpPr/>
          <p:nvPr/>
        </p:nvSpPr>
        <p:spPr>
          <a:xfrm>
            <a:off x="1157285" y="5243772"/>
            <a:ext cx="1966913" cy="6403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外扉へ張紙</a:t>
            </a:r>
          </a:p>
        </p:txBody>
      </p:sp>
      <p:sp>
        <p:nvSpPr>
          <p:cNvPr id="43" name="正方形/長方形 42">
            <a:extLst>
              <a:ext uri="{FF2B5EF4-FFF2-40B4-BE49-F238E27FC236}">
                <a16:creationId xmlns:a16="http://schemas.microsoft.com/office/drawing/2014/main" id="{3EDFD813-6044-BA4E-8C0A-700370CE915F}"/>
              </a:ext>
            </a:extLst>
          </p:cNvPr>
          <p:cNvSpPr/>
          <p:nvPr/>
        </p:nvSpPr>
        <p:spPr>
          <a:xfrm>
            <a:off x="4419599" y="7458731"/>
            <a:ext cx="1281115" cy="4319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待機指示</a:t>
            </a:r>
          </a:p>
        </p:txBody>
      </p:sp>
      <p:sp>
        <p:nvSpPr>
          <p:cNvPr id="53" name="正方形/長方形 52">
            <a:extLst>
              <a:ext uri="{FF2B5EF4-FFF2-40B4-BE49-F238E27FC236}">
                <a16:creationId xmlns:a16="http://schemas.microsoft.com/office/drawing/2014/main" id="{C707A5DE-798D-1C44-AAE6-82154A27435B}"/>
              </a:ext>
            </a:extLst>
          </p:cNvPr>
          <p:cNvSpPr/>
          <p:nvPr/>
        </p:nvSpPr>
        <p:spPr>
          <a:xfrm>
            <a:off x="1433793" y="6623923"/>
            <a:ext cx="1690405" cy="4153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防護具装着</a:t>
            </a:r>
            <a:endParaRPr kumimoji="1" lang="ja-JP" altLang="en-US">
              <a:solidFill>
                <a:schemeClr val="tx1"/>
              </a:solidFill>
            </a:endParaRPr>
          </a:p>
        </p:txBody>
      </p:sp>
      <p:sp>
        <p:nvSpPr>
          <p:cNvPr id="54" name="正方形/長方形 53">
            <a:extLst>
              <a:ext uri="{FF2B5EF4-FFF2-40B4-BE49-F238E27FC236}">
                <a16:creationId xmlns:a16="http://schemas.microsoft.com/office/drawing/2014/main" id="{851672BD-5430-364B-93E7-B49132CC1348}"/>
              </a:ext>
            </a:extLst>
          </p:cNvPr>
          <p:cNvSpPr/>
          <p:nvPr/>
        </p:nvSpPr>
        <p:spPr>
          <a:xfrm>
            <a:off x="1157285" y="6115575"/>
            <a:ext cx="1966913" cy="4153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a:solidFill>
                  <a:schemeClr val="tx1"/>
                </a:solidFill>
              </a:rPr>
              <a:t>滞在対応</a:t>
            </a:r>
            <a:endParaRPr kumimoji="1" lang="ja-JP" altLang="en-US">
              <a:solidFill>
                <a:schemeClr val="tx1"/>
              </a:solidFill>
            </a:endParaRPr>
          </a:p>
        </p:txBody>
      </p:sp>
      <p:cxnSp>
        <p:nvCxnSpPr>
          <p:cNvPr id="57" name="カギ線コネクタ 56">
            <a:extLst>
              <a:ext uri="{FF2B5EF4-FFF2-40B4-BE49-F238E27FC236}">
                <a16:creationId xmlns:a16="http://schemas.microsoft.com/office/drawing/2014/main" id="{5B073FA4-7431-214E-BDF7-EF61B61B2EE0}"/>
              </a:ext>
            </a:extLst>
          </p:cNvPr>
          <p:cNvCxnSpPr>
            <a:cxnSpLocks/>
            <a:stCxn id="43" idx="3"/>
            <a:endCxn id="11" idx="0"/>
          </p:cNvCxnSpPr>
          <p:nvPr/>
        </p:nvCxnSpPr>
        <p:spPr>
          <a:xfrm flipH="1" flipV="1">
            <a:off x="4843463" y="3665171"/>
            <a:ext cx="857251" cy="4009555"/>
          </a:xfrm>
          <a:prstGeom prst="bentConnector4">
            <a:avLst>
              <a:gd name="adj1" fmla="val -106667"/>
              <a:gd name="adj2" fmla="val 10570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正方形/長方形 59">
            <a:extLst>
              <a:ext uri="{FF2B5EF4-FFF2-40B4-BE49-F238E27FC236}">
                <a16:creationId xmlns:a16="http://schemas.microsoft.com/office/drawing/2014/main" id="{8B2AF51C-A9E6-5143-B4C8-1478BA8A6E51}"/>
              </a:ext>
            </a:extLst>
          </p:cNvPr>
          <p:cNvSpPr/>
          <p:nvPr/>
        </p:nvSpPr>
        <p:spPr>
          <a:xfrm>
            <a:off x="1433793" y="7119223"/>
            <a:ext cx="1690405" cy="4153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待機約款確認</a:t>
            </a:r>
          </a:p>
        </p:txBody>
      </p:sp>
      <p:sp>
        <p:nvSpPr>
          <p:cNvPr id="61" name="正方形/長方形 60">
            <a:extLst>
              <a:ext uri="{FF2B5EF4-FFF2-40B4-BE49-F238E27FC236}">
                <a16:creationId xmlns:a16="http://schemas.microsoft.com/office/drawing/2014/main" id="{1C056305-5166-5543-951B-BA6355276F00}"/>
              </a:ext>
            </a:extLst>
          </p:cNvPr>
          <p:cNvSpPr/>
          <p:nvPr/>
        </p:nvSpPr>
        <p:spPr>
          <a:xfrm>
            <a:off x="1433793" y="7614523"/>
            <a:ext cx="1690405" cy="4153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リネン設置</a:t>
            </a:r>
          </a:p>
        </p:txBody>
      </p:sp>
      <p:sp>
        <p:nvSpPr>
          <p:cNvPr id="62" name="正方形/長方形 61">
            <a:extLst>
              <a:ext uri="{FF2B5EF4-FFF2-40B4-BE49-F238E27FC236}">
                <a16:creationId xmlns:a16="http://schemas.microsoft.com/office/drawing/2014/main" id="{68115811-0211-7044-A0F6-81DAF72360D1}"/>
              </a:ext>
            </a:extLst>
          </p:cNvPr>
          <p:cNvSpPr/>
          <p:nvPr/>
        </p:nvSpPr>
        <p:spPr>
          <a:xfrm>
            <a:off x="1433793" y="8109823"/>
            <a:ext cx="1690405" cy="4153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配食</a:t>
            </a:r>
          </a:p>
        </p:txBody>
      </p:sp>
      <p:sp>
        <p:nvSpPr>
          <p:cNvPr id="65" name="正方形/長方形 64">
            <a:extLst>
              <a:ext uri="{FF2B5EF4-FFF2-40B4-BE49-F238E27FC236}">
                <a16:creationId xmlns:a16="http://schemas.microsoft.com/office/drawing/2014/main" id="{38B17154-5891-0E41-8A7A-EEA8F89D7D6E}"/>
              </a:ext>
            </a:extLst>
          </p:cNvPr>
          <p:cNvSpPr/>
          <p:nvPr/>
        </p:nvSpPr>
        <p:spPr>
          <a:xfrm>
            <a:off x="1157285" y="8668275"/>
            <a:ext cx="1966913" cy="4153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消毒</a:t>
            </a:r>
          </a:p>
        </p:txBody>
      </p:sp>
      <p:sp>
        <p:nvSpPr>
          <p:cNvPr id="66" name="正方形/長方形 65">
            <a:extLst>
              <a:ext uri="{FF2B5EF4-FFF2-40B4-BE49-F238E27FC236}">
                <a16:creationId xmlns:a16="http://schemas.microsoft.com/office/drawing/2014/main" id="{0E629A96-785F-C843-B6C2-B0344CE4DB69}"/>
              </a:ext>
            </a:extLst>
          </p:cNvPr>
          <p:cNvSpPr/>
          <p:nvPr/>
        </p:nvSpPr>
        <p:spPr>
          <a:xfrm>
            <a:off x="1157285" y="9188975"/>
            <a:ext cx="1966913" cy="4153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solidFill>
                  <a:schemeClr val="tx1"/>
                </a:solidFill>
              </a:rPr>
              <a:t>清掃</a:t>
            </a:r>
          </a:p>
        </p:txBody>
      </p:sp>
      <p:cxnSp>
        <p:nvCxnSpPr>
          <p:cNvPr id="67" name="直線矢印コネクタ 66">
            <a:extLst>
              <a:ext uri="{FF2B5EF4-FFF2-40B4-BE49-F238E27FC236}">
                <a16:creationId xmlns:a16="http://schemas.microsoft.com/office/drawing/2014/main" id="{82012DF8-344F-0A42-B7BF-52DC376003A8}"/>
              </a:ext>
            </a:extLst>
          </p:cNvPr>
          <p:cNvCxnSpPr>
            <a:cxnSpLocks/>
          </p:cNvCxnSpPr>
          <p:nvPr/>
        </p:nvCxnSpPr>
        <p:spPr>
          <a:xfrm>
            <a:off x="1256144" y="6530968"/>
            <a:ext cx="0" cy="2136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226C87A3-73F2-3B48-893B-1CCD806D29B5}"/>
              </a:ext>
            </a:extLst>
          </p:cNvPr>
          <p:cNvCxnSpPr>
            <a:cxnSpLocks/>
          </p:cNvCxnSpPr>
          <p:nvPr/>
        </p:nvCxnSpPr>
        <p:spPr>
          <a:xfrm>
            <a:off x="1277143" y="4915932"/>
            <a:ext cx="0" cy="33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カギ線コネクタ 78">
            <a:extLst>
              <a:ext uri="{FF2B5EF4-FFF2-40B4-BE49-F238E27FC236}">
                <a16:creationId xmlns:a16="http://schemas.microsoft.com/office/drawing/2014/main" id="{14214A72-8B51-EE4F-87EB-AE1E0CE57D4D}"/>
              </a:ext>
            </a:extLst>
          </p:cNvPr>
          <p:cNvCxnSpPr>
            <a:cxnSpLocks/>
            <a:stCxn id="9" idx="1"/>
            <a:endCxn id="54" idx="3"/>
          </p:cNvCxnSpPr>
          <p:nvPr/>
        </p:nvCxnSpPr>
        <p:spPr>
          <a:xfrm rot="10800000" flipV="1">
            <a:off x="3124199" y="4574252"/>
            <a:ext cx="1295401" cy="174901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2114B0FE-4686-3740-8535-0C2DF4F68D5F}"/>
              </a:ext>
            </a:extLst>
          </p:cNvPr>
          <p:cNvCxnSpPr>
            <a:cxnSpLocks/>
          </p:cNvCxnSpPr>
          <p:nvPr/>
        </p:nvCxnSpPr>
        <p:spPr>
          <a:xfrm>
            <a:off x="4629943" y="6693932"/>
            <a:ext cx="0" cy="764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73DDA057-A671-C845-9898-2ACBCA324590}"/>
              </a:ext>
            </a:extLst>
          </p:cNvPr>
          <p:cNvSpPr txBox="1"/>
          <p:nvPr/>
        </p:nvSpPr>
        <p:spPr>
          <a:xfrm>
            <a:off x="378981" y="3808968"/>
            <a:ext cx="877163" cy="369332"/>
          </a:xfrm>
          <a:prstGeom prst="rect">
            <a:avLst/>
          </a:prstGeom>
          <a:noFill/>
        </p:spPr>
        <p:txBody>
          <a:bodyPr wrap="none" rtlCol="0">
            <a:spAutoFit/>
          </a:bodyPr>
          <a:lstStyle/>
          <a:p>
            <a:r>
              <a:rPr kumimoji="1" lang="ja-JP" altLang="en-US"/>
              <a:t>従業員</a:t>
            </a:r>
          </a:p>
        </p:txBody>
      </p:sp>
      <p:sp>
        <p:nvSpPr>
          <p:cNvPr id="85" name="テキスト ボックス 84">
            <a:extLst>
              <a:ext uri="{FF2B5EF4-FFF2-40B4-BE49-F238E27FC236}">
                <a16:creationId xmlns:a16="http://schemas.microsoft.com/office/drawing/2014/main" id="{35639A66-642F-7A4D-8C60-9A946742DF7B}"/>
              </a:ext>
            </a:extLst>
          </p:cNvPr>
          <p:cNvSpPr txBox="1"/>
          <p:nvPr/>
        </p:nvSpPr>
        <p:spPr>
          <a:xfrm>
            <a:off x="378981" y="5231368"/>
            <a:ext cx="877163" cy="369332"/>
          </a:xfrm>
          <a:prstGeom prst="rect">
            <a:avLst/>
          </a:prstGeom>
          <a:noFill/>
        </p:spPr>
        <p:txBody>
          <a:bodyPr wrap="none" rtlCol="0">
            <a:spAutoFit/>
          </a:bodyPr>
          <a:lstStyle/>
          <a:p>
            <a:r>
              <a:rPr kumimoji="1" lang="ja-JP" altLang="en-US"/>
              <a:t>従業員</a:t>
            </a:r>
          </a:p>
        </p:txBody>
      </p:sp>
      <p:sp>
        <p:nvSpPr>
          <p:cNvPr id="86" name="テキスト ボックス 85">
            <a:extLst>
              <a:ext uri="{FF2B5EF4-FFF2-40B4-BE49-F238E27FC236}">
                <a16:creationId xmlns:a16="http://schemas.microsoft.com/office/drawing/2014/main" id="{78B9A951-AAA2-2B43-B0BE-933B342E2E33}"/>
              </a:ext>
            </a:extLst>
          </p:cNvPr>
          <p:cNvSpPr txBox="1"/>
          <p:nvPr/>
        </p:nvSpPr>
        <p:spPr>
          <a:xfrm>
            <a:off x="378981" y="6094968"/>
            <a:ext cx="877163" cy="369332"/>
          </a:xfrm>
          <a:prstGeom prst="rect">
            <a:avLst/>
          </a:prstGeom>
          <a:noFill/>
        </p:spPr>
        <p:txBody>
          <a:bodyPr wrap="none" rtlCol="0">
            <a:spAutoFit/>
          </a:bodyPr>
          <a:lstStyle/>
          <a:p>
            <a:r>
              <a:rPr kumimoji="1" lang="ja-JP" altLang="en-US"/>
              <a:t>従業員</a:t>
            </a:r>
          </a:p>
        </p:txBody>
      </p:sp>
      <p:sp>
        <p:nvSpPr>
          <p:cNvPr id="87" name="テキスト ボックス 86">
            <a:extLst>
              <a:ext uri="{FF2B5EF4-FFF2-40B4-BE49-F238E27FC236}">
                <a16:creationId xmlns:a16="http://schemas.microsoft.com/office/drawing/2014/main" id="{5E450128-43A3-1B47-B4E2-A05E1ABCA56B}"/>
              </a:ext>
            </a:extLst>
          </p:cNvPr>
          <p:cNvSpPr txBox="1"/>
          <p:nvPr/>
        </p:nvSpPr>
        <p:spPr>
          <a:xfrm>
            <a:off x="378981" y="8660368"/>
            <a:ext cx="877163" cy="369332"/>
          </a:xfrm>
          <a:prstGeom prst="rect">
            <a:avLst/>
          </a:prstGeom>
          <a:noFill/>
        </p:spPr>
        <p:txBody>
          <a:bodyPr wrap="none" rtlCol="0">
            <a:spAutoFit/>
          </a:bodyPr>
          <a:lstStyle/>
          <a:p>
            <a:r>
              <a:rPr kumimoji="1" lang="ja-JP" altLang="en-US"/>
              <a:t>従業員</a:t>
            </a:r>
          </a:p>
        </p:txBody>
      </p:sp>
      <p:sp>
        <p:nvSpPr>
          <p:cNvPr id="88" name="テキスト ボックス 87">
            <a:extLst>
              <a:ext uri="{FF2B5EF4-FFF2-40B4-BE49-F238E27FC236}">
                <a16:creationId xmlns:a16="http://schemas.microsoft.com/office/drawing/2014/main" id="{B06F5EBD-8B03-B44D-B8E5-428779F449CE}"/>
              </a:ext>
            </a:extLst>
          </p:cNvPr>
          <p:cNvSpPr txBox="1"/>
          <p:nvPr/>
        </p:nvSpPr>
        <p:spPr>
          <a:xfrm>
            <a:off x="378981" y="9168368"/>
            <a:ext cx="877163" cy="369332"/>
          </a:xfrm>
          <a:prstGeom prst="rect">
            <a:avLst/>
          </a:prstGeom>
          <a:noFill/>
        </p:spPr>
        <p:txBody>
          <a:bodyPr wrap="none" rtlCol="0">
            <a:spAutoFit/>
          </a:bodyPr>
          <a:lstStyle/>
          <a:p>
            <a:r>
              <a:rPr kumimoji="1" lang="ja-JP" altLang="en-US"/>
              <a:t>従業員</a:t>
            </a:r>
          </a:p>
        </p:txBody>
      </p:sp>
    </p:spTree>
    <p:extLst>
      <p:ext uri="{BB962C8B-B14F-4D97-AF65-F5344CB8AC3E}">
        <p14:creationId xmlns:p14="http://schemas.microsoft.com/office/powerpoint/2010/main" val="4287110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BB26CD-17B2-5B4E-83F8-2B0FEEC4ECE3}"/>
              </a:ext>
            </a:extLst>
          </p:cNvPr>
          <p:cNvSpPr>
            <a:spLocks noGrp="1"/>
          </p:cNvSpPr>
          <p:nvPr>
            <p:ph type="title"/>
          </p:nvPr>
        </p:nvSpPr>
        <p:spPr/>
        <p:txBody>
          <a:bodyPr/>
          <a:lstStyle/>
          <a:p>
            <a:r>
              <a:rPr lang="en-US" altLang="ja-JP" dirty="0"/>
              <a:t>3. </a:t>
            </a:r>
            <a:r>
              <a:rPr lang="ja-JP" altLang="en-US"/>
              <a:t>感染経路別予防策</a:t>
            </a:r>
            <a:br>
              <a:rPr lang="en-US" altLang="ja-JP" dirty="0"/>
            </a:br>
            <a:br>
              <a:rPr lang="en-US" altLang="ja-JP" dirty="0"/>
            </a:br>
            <a:r>
              <a:rPr lang="ja-JP" altLang="en-US" sz="1800"/>
              <a:t>感染が疑われる宿泊者・軽度発症者の宿泊に対応した</a:t>
            </a:r>
            <a:br>
              <a:rPr lang="en-US" altLang="ja-JP" sz="1800" dirty="0"/>
            </a:br>
            <a:r>
              <a:rPr lang="ja-JP" altLang="en-US" sz="1800"/>
              <a:t>感染を広めないための工夫と対策</a:t>
            </a:r>
            <a:endParaRPr kumimoji="1" lang="ja-JP" altLang="en-US" sz="1800"/>
          </a:p>
        </p:txBody>
      </p:sp>
      <p:sp>
        <p:nvSpPr>
          <p:cNvPr id="4" name="スライド番号プレースホルダー 3">
            <a:extLst>
              <a:ext uri="{FF2B5EF4-FFF2-40B4-BE49-F238E27FC236}">
                <a16:creationId xmlns:a16="http://schemas.microsoft.com/office/drawing/2014/main" id="{B3F8AA6D-A01B-A24E-8E44-239AD1317543}"/>
              </a:ext>
            </a:extLst>
          </p:cNvPr>
          <p:cNvSpPr>
            <a:spLocks noGrp="1"/>
          </p:cNvSpPr>
          <p:nvPr>
            <p:ph type="sldNum" sz="quarter" idx="12"/>
          </p:nvPr>
        </p:nvSpPr>
        <p:spPr/>
        <p:txBody>
          <a:bodyPr/>
          <a:lstStyle/>
          <a:p>
            <a:r>
              <a:rPr lang="en-US" altLang="ja-JP"/>
              <a:t>-</a:t>
            </a:r>
            <a:fld id="{D26F39CE-828E-974C-A2DD-8D56C23B278A}" type="slidenum">
              <a:rPr lang="ja-JP" altLang="en-US" smtClean="0"/>
              <a:pPr/>
              <a:t>33</a:t>
            </a:fld>
            <a:r>
              <a:rPr lang="en-US" altLang="ja-JP"/>
              <a:t>-</a:t>
            </a:r>
            <a:endParaRPr lang="ja-JP" altLang="en-US"/>
          </a:p>
        </p:txBody>
      </p:sp>
    </p:spTree>
    <p:extLst>
      <p:ext uri="{BB962C8B-B14F-4D97-AF65-F5344CB8AC3E}">
        <p14:creationId xmlns:p14="http://schemas.microsoft.com/office/powerpoint/2010/main" val="76381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0D52E90-8EC3-954C-AA84-55A26BA712AD}"/>
              </a:ext>
            </a:extLst>
          </p:cNvPr>
          <p:cNvSpPr>
            <a:spLocks noGrp="1"/>
          </p:cNvSpPr>
          <p:nvPr>
            <p:ph sz="half" idx="1"/>
          </p:nvPr>
        </p:nvSpPr>
        <p:spPr>
          <a:xfrm>
            <a:off x="471488" y="1955395"/>
            <a:ext cx="3138588" cy="7929724"/>
          </a:xfrm>
        </p:spPr>
        <p:txBody>
          <a:bodyPr>
            <a:noAutofit/>
          </a:bodyPr>
          <a:lstStyle/>
          <a:p>
            <a:pPr marL="0" indent="0">
              <a:buNone/>
            </a:pPr>
            <a:r>
              <a:rPr lang="ja-JP" altLang="en-US" sz="1200"/>
              <a:t>該当宿泊者の受け入れ対象者は、コロナウィルス による発熱等発症していない、検疫強化地域からの入国者および、自主的待機者、軽度発症者とする。</a:t>
            </a:r>
            <a:endParaRPr lang="en-US" altLang="ja-JP" sz="1200" dirty="0"/>
          </a:p>
          <a:p>
            <a:pPr marL="0" indent="0">
              <a:buNone/>
            </a:pPr>
            <a:endParaRPr lang="en-US" altLang="ja-JP" sz="1200" dirty="0"/>
          </a:p>
          <a:p>
            <a:pPr marL="0" indent="0">
              <a:buNone/>
            </a:pPr>
            <a:r>
              <a:rPr lang="ja-JP" altLang="en-US" sz="1200"/>
              <a:t>滞在者については、統一窓口で管理します。</a:t>
            </a:r>
            <a:endParaRPr lang="en-US" altLang="ja-JP" sz="1200" dirty="0"/>
          </a:p>
          <a:p>
            <a:pPr marL="0" indent="0">
              <a:buNone/>
            </a:pPr>
            <a:r>
              <a:rPr lang="ja-JP" altLang="en-US" sz="1200"/>
              <a:t>施設への問い合わせがあった場合には、統一窓口への連絡先を案内することとする。</a:t>
            </a:r>
            <a:endParaRPr lang="en-US" altLang="ja-JP" sz="1200" dirty="0"/>
          </a:p>
          <a:p>
            <a:pPr marL="0" indent="0">
              <a:buNone/>
            </a:pPr>
            <a:r>
              <a:rPr lang="ja-JP" altLang="en-US" sz="1200"/>
              <a:t>予約情報は、統一窓口がルールアサインや滞在中の問い合わせ受け管理を行う。</a:t>
            </a:r>
            <a:endParaRPr lang="en-US" altLang="ja-JP" sz="1200" dirty="0"/>
          </a:p>
          <a:p>
            <a:pPr marL="0" indent="0">
              <a:buNone/>
            </a:pPr>
            <a:endParaRPr lang="en-US" altLang="ja-JP" sz="1200" dirty="0"/>
          </a:p>
          <a:p>
            <a:pPr marL="0" indent="0">
              <a:buNone/>
            </a:pPr>
            <a:endParaRPr lang="en-US" altLang="ja-JP" sz="1200" dirty="0"/>
          </a:p>
          <a:p>
            <a:pPr marL="0" indent="0">
              <a:buNone/>
            </a:pPr>
            <a:endParaRPr lang="en-US" altLang="ja-JP" sz="1200" dirty="0"/>
          </a:p>
          <a:p>
            <a:pPr marL="0" indent="0">
              <a:buNone/>
            </a:pPr>
            <a:r>
              <a:rPr lang="ja-JP" altLang="en-US" sz="1200"/>
              <a:t>滞在者の来館情報は、専用の予約台帳の情報もしくはホテルシステムに他の滞在者と識別できるようにし管理すること。</a:t>
            </a:r>
            <a:endParaRPr lang="en-US" altLang="ja-JP" sz="1200" dirty="0"/>
          </a:p>
          <a:p>
            <a:pPr marL="0" indent="0">
              <a:buNone/>
            </a:pPr>
            <a:endParaRPr lang="en-US" altLang="ja-JP" sz="1200" dirty="0"/>
          </a:p>
          <a:p>
            <a:pPr marL="0" indent="0">
              <a:buNone/>
            </a:pPr>
            <a:r>
              <a:rPr lang="ja-JP" altLang="en-US" sz="1200"/>
              <a:t>滞在中の清掃は実施せず、事後に清掃を行う。リネン交換は、規定にある数量分を来館前に部屋置きする。</a:t>
            </a:r>
            <a:endParaRPr lang="en-US" altLang="ja-JP" sz="1200" dirty="0"/>
          </a:p>
          <a:p>
            <a:pPr marL="0" indent="0">
              <a:buNone/>
            </a:pPr>
            <a:endParaRPr lang="en-US" altLang="ja-JP" sz="1200" dirty="0"/>
          </a:p>
          <a:p>
            <a:pPr marL="0" indent="0">
              <a:buNone/>
            </a:pPr>
            <a:r>
              <a:rPr lang="ja-JP" altLang="en-US" sz="1200"/>
              <a:t>配食は、滞在者から希望分を予約受けし、自社料飲・配食事業者から配達された食事を指示にしたがい、決められた時刻に部屋前に配食する。</a:t>
            </a:r>
            <a:endParaRPr lang="en-US" altLang="ja-JP" sz="1200" dirty="0"/>
          </a:p>
          <a:p>
            <a:pPr marL="0" indent="0">
              <a:buNone/>
            </a:pPr>
            <a:endParaRPr kumimoji="1" lang="en-US" altLang="ja-JP" sz="1200" dirty="0"/>
          </a:p>
          <a:p>
            <a:pPr marL="0" indent="0">
              <a:buNone/>
            </a:pPr>
            <a:endParaRPr lang="en-US" altLang="ja-JP" sz="1200" dirty="0"/>
          </a:p>
          <a:p>
            <a:pPr marL="0" indent="0">
              <a:buNone/>
            </a:pPr>
            <a:r>
              <a:rPr lang="ja-JP" altLang="en-US" sz="1200"/>
              <a:t>滞在者入館・退館経路の消毒や、事後の清掃について、運用規定を遵守し安全を確保するととのもに、作業履歴について、専用システムに記録を行う。</a:t>
            </a:r>
            <a:endParaRPr lang="en-US" altLang="ja-JP" sz="1200" dirty="0"/>
          </a:p>
          <a:p>
            <a:pPr marL="0" indent="0">
              <a:buNone/>
            </a:pPr>
            <a:endParaRPr kumimoji="1" lang="en-US" altLang="ja-JP" sz="1200" dirty="0"/>
          </a:p>
          <a:p>
            <a:pPr marL="0" indent="0">
              <a:buNone/>
            </a:pPr>
            <a:r>
              <a:rPr lang="ja-JP" altLang="en-US" sz="1200"/>
              <a:t>発病者発生の際は、原則滞在者自身で検疫所から指定の連絡先に電話を行う。事業所は、発生が確認された（救急車到着等）場合は、統一窓口に連絡を行うこと。</a:t>
            </a:r>
            <a:r>
              <a:rPr kumimoji="1" lang="ja-JP" altLang="en-US" sz="1200"/>
              <a:t>発生後の消毒は手順に従って実施する。</a:t>
            </a:r>
            <a:endParaRPr kumimoji="1" lang="en-US" altLang="ja-JP" sz="1200" dirty="0"/>
          </a:p>
        </p:txBody>
      </p:sp>
      <p:pic>
        <p:nvPicPr>
          <p:cNvPr id="5" name="図 4">
            <a:extLst>
              <a:ext uri="{FF2B5EF4-FFF2-40B4-BE49-F238E27FC236}">
                <a16:creationId xmlns:a16="http://schemas.microsoft.com/office/drawing/2014/main" id="{A3E01F27-8365-0540-92D5-98E3FE8D94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33975" y="3188105"/>
            <a:ext cx="618347" cy="618347"/>
          </a:xfrm>
          <a:prstGeom prst="rect">
            <a:avLst/>
          </a:prstGeom>
        </p:spPr>
      </p:pic>
      <p:sp>
        <p:nvSpPr>
          <p:cNvPr id="43" name="テキスト ボックス 42">
            <a:extLst>
              <a:ext uri="{FF2B5EF4-FFF2-40B4-BE49-F238E27FC236}">
                <a16:creationId xmlns:a16="http://schemas.microsoft.com/office/drawing/2014/main" id="{9EF230C9-90C3-004F-B463-D958526E3FCE}"/>
              </a:ext>
            </a:extLst>
          </p:cNvPr>
          <p:cNvSpPr txBox="1"/>
          <p:nvPr/>
        </p:nvSpPr>
        <p:spPr>
          <a:xfrm>
            <a:off x="4773522" y="2498044"/>
            <a:ext cx="1095507" cy="276999"/>
          </a:xfrm>
          <a:prstGeom prst="rect">
            <a:avLst/>
          </a:prstGeom>
          <a:noFill/>
        </p:spPr>
        <p:txBody>
          <a:bodyPr wrap="square" rtlCol="0">
            <a:spAutoFit/>
          </a:bodyPr>
          <a:lstStyle/>
          <a:p>
            <a:pPr algn="ctr"/>
            <a:r>
              <a:rPr kumimoji="1" lang="ja-JP" altLang="en-US" sz="1200"/>
              <a:t>入館</a:t>
            </a:r>
          </a:p>
        </p:txBody>
      </p:sp>
      <p:sp>
        <p:nvSpPr>
          <p:cNvPr id="44" name="下矢印 43">
            <a:extLst>
              <a:ext uri="{FF2B5EF4-FFF2-40B4-BE49-F238E27FC236}">
                <a16:creationId xmlns:a16="http://schemas.microsoft.com/office/drawing/2014/main" id="{08C35E31-403B-2349-B06F-7862FA21C122}"/>
              </a:ext>
            </a:extLst>
          </p:cNvPr>
          <p:cNvSpPr/>
          <p:nvPr/>
        </p:nvSpPr>
        <p:spPr>
          <a:xfrm>
            <a:off x="5153206" y="2787739"/>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B304C383-C521-F14D-B8CD-56CA89912FD1}"/>
              </a:ext>
            </a:extLst>
          </p:cNvPr>
          <p:cNvSpPr txBox="1"/>
          <p:nvPr/>
        </p:nvSpPr>
        <p:spPr>
          <a:xfrm>
            <a:off x="5852300" y="3836514"/>
            <a:ext cx="826020" cy="276999"/>
          </a:xfrm>
          <a:prstGeom prst="rect">
            <a:avLst/>
          </a:prstGeom>
          <a:noFill/>
        </p:spPr>
        <p:txBody>
          <a:bodyPr wrap="square" rtlCol="0">
            <a:spAutoFit/>
          </a:bodyPr>
          <a:lstStyle/>
          <a:p>
            <a:pPr algn="ctr"/>
            <a:r>
              <a:rPr lang="ja-JP" altLang="en-US" sz="1200"/>
              <a:t>宿泊施設</a:t>
            </a:r>
            <a:endParaRPr kumimoji="1" lang="ja-JP" altLang="en-US" sz="1200"/>
          </a:p>
        </p:txBody>
      </p:sp>
      <p:pic>
        <p:nvPicPr>
          <p:cNvPr id="48" name="図 47">
            <a:extLst>
              <a:ext uri="{FF2B5EF4-FFF2-40B4-BE49-F238E27FC236}">
                <a16:creationId xmlns:a16="http://schemas.microsoft.com/office/drawing/2014/main" id="{AEF0F79E-4FEE-7341-B562-D159A1DB9BE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39739" y="355933"/>
            <a:ext cx="759401" cy="759401"/>
          </a:xfrm>
          <a:prstGeom prst="rect">
            <a:avLst/>
          </a:prstGeom>
          <a:noFill/>
        </p:spPr>
      </p:pic>
      <p:sp>
        <p:nvSpPr>
          <p:cNvPr id="49" name="テキスト ボックス 48">
            <a:extLst>
              <a:ext uri="{FF2B5EF4-FFF2-40B4-BE49-F238E27FC236}">
                <a16:creationId xmlns:a16="http://schemas.microsoft.com/office/drawing/2014/main" id="{894F7F47-9FCE-174A-AB93-1ABA919168B9}"/>
              </a:ext>
            </a:extLst>
          </p:cNvPr>
          <p:cNvSpPr txBox="1"/>
          <p:nvPr/>
        </p:nvSpPr>
        <p:spPr>
          <a:xfrm>
            <a:off x="4102100" y="1084777"/>
            <a:ext cx="1175218" cy="276999"/>
          </a:xfrm>
          <a:prstGeom prst="rect">
            <a:avLst/>
          </a:prstGeom>
          <a:noFill/>
        </p:spPr>
        <p:txBody>
          <a:bodyPr wrap="square" rtlCol="0">
            <a:spAutoFit/>
          </a:bodyPr>
          <a:lstStyle/>
          <a:p>
            <a:pPr algn="ctr"/>
            <a:r>
              <a:rPr kumimoji="1" lang="ja-JP" altLang="en-US" sz="1200"/>
              <a:t>到着検疫所</a:t>
            </a:r>
          </a:p>
        </p:txBody>
      </p:sp>
      <p:sp>
        <p:nvSpPr>
          <p:cNvPr id="50" name="下矢印 49">
            <a:extLst>
              <a:ext uri="{FF2B5EF4-FFF2-40B4-BE49-F238E27FC236}">
                <a16:creationId xmlns:a16="http://schemas.microsoft.com/office/drawing/2014/main" id="{EB7D52F2-45B9-7140-B0D0-2C5B399ED24F}"/>
              </a:ext>
            </a:extLst>
          </p:cNvPr>
          <p:cNvSpPr/>
          <p:nvPr/>
        </p:nvSpPr>
        <p:spPr>
          <a:xfrm>
            <a:off x="5151649" y="1426474"/>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C12DA333-61D6-C14D-93D0-318485A865F8}"/>
              </a:ext>
            </a:extLst>
          </p:cNvPr>
          <p:cNvPicPr>
            <a:picLocks noChangeAspect="1"/>
          </p:cNvPicPr>
          <p:nvPr/>
        </p:nvPicPr>
        <p:blipFill>
          <a:blip r:embed="rId5"/>
          <a:stretch>
            <a:fillRect/>
          </a:stretch>
        </p:blipFill>
        <p:spPr>
          <a:xfrm>
            <a:off x="5254019" y="5300699"/>
            <a:ext cx="684083" cy="406986"/>
          </a:xfrm>
          <a:prstGeom prst="rect">
            <a:avLst/>
          </a:prstGeom>
        </p:spPr>
      </p:pic>
      <p:pic>
        <p:nvPicPr>
          <p:cNvPr id="7" name="図 6">
            <a:extLst>
              <a:ext uri="{FF2B5EF4-FFF2-40B4-BE49-F238E27FC236}">
                <a16:creationId xmlns:a16="http://schemas.microsoft.com/office/drawing/2014/main" id="{8356524A-E6B1-0F48-9184-DE005F677BF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16298" y="4559830"/>
            <a:ext cx="545863" cy="454886"/>
          </a:xfrm>
          <a:prstGeom prst="rect">
            <a:avLst/>
          </a:prstGeom>
        </p:spPr>
      </p:pic>
      <p:pic>
        <p:nvPicPr>
          <p:cNvPr id="8" name="図 7">
            <a:extLst>
              <a:ext uri="{FF2B5EF4-FFF2-40B4-BE49-F238E27FC236}">
                <a16:creationId xmlns:a16="http://schemas.microsoft.com/office/drawing/2014/main" id="{1988AD5E-FB3B-B944-9227-7BEE5DCFE6E9}"/>
              </a:ext>
            </a:extLst>
          </p:cNvPr>
          <p:cNvPicPr>
            <a:picLocks noChangeAspect="1"/>
          </p:cNvPicPr>
          <p:nvPr/>
        </p:nvPicPr>
        <p:blipFill>
          <a:blip r:embed="rId7"/>
          <a:stretch>
            <a:fillRect/>
          </a:stretch>
        </p:blipFill>
        <p:spPr>
          <a:xfrm>
            <a:off x="5559066" y="4513205"/>
            <a:ext cx="684083" cy="528216"/>
          </a:xfrm>
          <a:prstGeom prst="rect">
            <a:avLst/>
          </a:prstGeom>
        </p:spPr>
      </p:pic>
      <p:sp>
        <p:nvSpPr>
          <p:cNvPr id="53" name="テキスト ボックス 52">
            <a:extLst>
              <a:ext uri="{FF2B5EF4-FFF2-40B4-BE49-F238E27FC236}">
                <a16:creationId xmlns:a16="http://schemas.microsoft.com/office/drawing/2014/main" id="{606E97E1-A6A1-F04E-936A-56C4813EE55B}"/>
              </a:ext>
            </a:extLst>
          </p:cNvPr>
          <p:cNvSpPr txBox="1"/>
          <p:nvPr/>
        </p:nvSpPr>
        <p:spPr>
          <a:xfrm>
            <a:off x="5490290" y="4985298"/>
            <a:ext cx="835670" cy="276999"/>
          </a:xfrm>
          <a:prstGeom prst="rect">
            <a:avLst/>
          </a:prstGeom>
          <a:noFill/>
        </p:spPr>
        <p:txBody>
          <a:bodyPr wrap="square" rtlCol="0">
            <a:spAutoFit/>
          </a:bodyPr>
          <a:lstStyle/>
          <a:p>
            <a:pPr algn="ctr"/>
            <a:r>
              <a:rPr kumimoji="1" lang="ja-JP" altLang="en-US" sz="1200"/>
              <a:t>リネン</a:t>
            </a:r>
          </a:p>
        </p:txBody>
      </p:sp>
      <p:sp>
        <p:nvSpPr>
          <p:cNvPr id="54" name="テキスト ボックス 53">
            <a:extLst>
              <a:ext uri="{FF2B5EF4-FFF2-40B4-BE49-F238E27FC236}">
                <a16:creationId xmlns:a16="http://schemas.microsoft.com/office/drawing/2014/main" id="{77BCF31E-A1DE-0040-AEE1-B9C237EDD5B6}"/>
              </a:ext>
            </a:extLst>
          </p:cNvPr>
          <p:cNvSpPr txBox="1"/>
          <p:nvPr/>
        </p:nvSpPr>
        <p:spPr>
          <a:xfrm>
            <a:off x="4793641" y="4995258"/>
            <a:ext cx="835670" cy="276999"/>
          </a:xfrm>
          <a:prstGeom prst="rect">
            <a:avLst/>
          </a:prstGeom>
          <a:noFill/>
        </p:spPr>
        <p:txBody>
          <a:bodyPr wrap="square" rtlCol="0">
            <a:spAutoFit/>
          </a:bodyPr>
          <a:lstStyle/>
          <a:p>
            <a:pPr algn="ctr"/>
            <a:r>
              <a:rPr kumimoji="1" lang="ja-JP" altLang="en-US" sz="1200"/>
              <a:t>配食</a:t>
            </a:r>
          </a:p>
        </p:txBody>
      </p:sp>
      <p:sp>
        <p:nvSpPr>
          <p:cNvPr id="55" name="テキスト ボックス 54">
            <a:extLst>
              <a:ext uri="{FF2B5EF4-FFF2-40B4-BE49-F238E27FC236}">
                <a16:creationId xmlns:a16="http://schemas.microsoft.com/office/drawing/2014/main" id="{BAEAA752-6A91-1240-BA9A-D58AEE28135E}"/>
              </a:ext>
            </a:extLst>
          </p:cNvPr>
          <p:cNvSpPr txBox="1"/>
          <p:nvPr/>
        </p:nvSpPr>
        <p:spPr>
          <a:xfrm>
            <a:off x="5105011" y="5736127"/>
            <a:ext cx="953952" cy="276999"/>
          </a:xfrm>
          <a:prstGeom prst="rect">
            <a:avLst/>
          </a:prstGeom>
          <a:noFill/>
        </p:spPr>
        <p:txBody>
          <a:bodyPr wrap="square" rtlCol="0">
            <a:spAutoFit/>
          </a:bodyPr>
          <a:lstStyle/>
          <a:p>
            <a:pPr algn="ctr"/>
            <a:r>
              <a:rPr lang="ja-JP" altLang="en-US" sz="1200"/>
              <a:t>ランドリー</a:t>
            </a:r>
            <a:endParaRPr kumimoji="1" lang="ja-JP" altLang="en-US" sz="1200"/>
          </a:p>
        </p:txBody>
      </p:sp>
      <p:pic>
        <p:nvPicPr>
          <p:cNvPr id="56" name="図 55">
            <a:extLst>
              <a:ext uri="{FF2B5EF4-FFF2-40B4-BE49-F238E27FC236}">
                <a16:creationId xmlns:a16="http://schemas.microsoft.com/office/drawing/2014/main" id="{7B3DEDD1-352B-8C48-8041-04C17660A23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25605" y="6547254"/>
            <a:ext cx="869436" cy="869436"/>
          </a:xfrm>
          <a:prstGeom prst="rect">
            <a:avLst/>
          </a:prstGeom>
        </p:spPr>
      </p:pic>
      <p:sp>
        <p:nvSpPr>
          <p:cNvPr id="57" name="下矢印 56">
            <a:extLst>
              <a:ext uri="{FF2B5EF4-FFF2-40B4-BE49-F238E27FC236}">
                <a16:creationId xmlns:a16="http://schemas.microsoft.com/office/drawing/2014/main" id="{3872DE37-09E3-5B4E-BDCB-08613F559456}"/>
              </a:ext>
            </a:extLst>
          </p:cNvPr>
          <p:cNvSpPr/>
          <p:nvPr/>
        </p:nvSpPr>
        <p:spPr>
          <a:xfrm>
            <a:off x="5277318" y="6091553"/>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2C0AA9D4-F7FA-8D4B-87E8-2EA89866E4BD}"/>
              </a:ext>
            </a:extLst>
          </p:cNvPr>
          <p:cNvSpPr txBox="1"/>
          <p:nvPr/>
        </p:nvSpPr>
        <p:spPr>
          <a:xfrm>
            <a:off x="5042488" y="6375542"/>
            <a:ext cx="835670" cy="276999"/>
          </a:xfrm>
          <a:prstGeom prst="rect">
            <a:avLst/>
          </a:prstGeom>
          <a:noFill/>
        </p:spPr>
        <p:txBody>
          <a:bodyPr wrap="square" rtlCol="0">
            <a:spAutoFit/>
          </a:bodyPr>
          <a:lstStyle/>
          <a:p>
            <a:pPr algn="ctr"/>
            <a:r>
              <a:rPr lang="ja-JP" altLang="en-US" sz="1200"/>
              <a:t>出立</a:t>
            </a:r>
            <a:endParaRPr kumimoji="1" lang="ja-JP" altLang="en-US" sz="1200"/>
          </a:p>
        </p:txBody>
      </p:sp>
      <p:sp>
        <p:nvSpPr>
          <p:cNvPr id="61" name="テキスト ボックス 60">
            <a:extLst>
              <a:ext uri="{FF2B5EF4-FFF2-40B4-BE49-F238E27FC236}">
                <a16:creationId xmlns:a16="http://schemas.microsoft.com/office/drawing/2014/main" id="{6842B0CE-BD28-174B-B068-8F5B27E31D52}"/>
              </a:ext>
            </a:extLst>
          </p:cNvPr>
          <p:cNvSpPr txBox="1"/>
          <p:nvPr/>
        </p:nvSpPr>
        <p:spPr>
          <a:xfrm>
            <a:off x="4896327" y="3843205"/>
            <a:ext cx="835670" cy="276999"/>
          </a:xfrm>
          <a:prstGeom prst="rect">
            <a:avLst/>
          </a:prstGeom>
          <a:noFill/>
        </p:spPr>
        <p:txBody>
          <a:bodyPr wrap="square" rtlCol="0">
            <a:spAutoFit/>
          </a:bodyPr>
          <a:lstStyle/>
          <a:p>
            <a:pPr algn="ctr"/>
            <a:r>
              <a:rPr lang="ja-JP" altLang="en-US" sz="1200"/>
              <a:t>滞在</a:t>
            </a:r>
            <a:endParaRPr kumimoji="1" lang="ja-JP" altLang="en-US" sz="1200"/>
          </a:p>
        </p:txBody>
      </p:sp>
      <p:sp>
        <p:nvSpPr>
          <p:cNvPr id="66" name="テキスト ボックス 65">
            <a:extLst>
              <a:ext uri="{FF2B5EF4-FFF2-40B4-BE49-F238E27FC236}">
                <a16:creationId xmlns:a16="http://schemas.microsoft.com/office/drawing/2014/main" id="{2987DEAE-41B4-6A4C-BB95-8B5A80142C8E}"/>
              </a:ext>
            </a:extLst>
          </p:cNvPr>
          <p:cNvSpPr txBox="1"/>
          <p:nvPr/>
        </p:nvSpPr>
        <p:spPr>
          <a:xfrm>
            <a:off x="3724476" y="5343202"/>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cxnSp>
        <p:nvCxnSpPr>
          <p:cNvPr id="68" name="カギ線コネクタ 67">
            <a:extLst>
              <a:ext uri="{FF2B5EF4-FFF2-40B4-BE49-F238E27FC236}">
                <a16:creationId xmlns:a16="http://schemas.microsoft.com/office/drawing/2014/main" id="{C064824B-808D-8C46-85A1-C7F364CBA505}"/>
              </a:ext>
            </a:extLst>
          </p:cNvPr>
          <p:cNvCxnSpPr>
            <a:cxnSpLocks/>
            <a:stCxn id="5" idx="1"/>
            <a:endCxn id="66" idx="0"/>
          </p:cNvCxnSpPr>
          <p:nvPr/>
        </p:nvCxnSpPr>
        <p:spPr>
          <a:xfrm rot="10800000" flipV="1">
            <a:off x="4422153" y="3497278"/>
            <a:ext cx="1511822" cy="18459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DA1DE11E-2F42-A547-8C82-410E28F5BA19}"/>
              </a:ext>
            </a:extLst>
          </p:cNvPr>
          <p:cNvSpPr txBox="1"/>
          <p:nvPr/>
        </p:nvSpPr>
        <p:spPr>
          <a:xfrm>
            <a:off x="3821646" y="4243196"/>
            <a:ext cx="964312" cy="276999"/>
          </a:xfrm>
          <a:prstGeom prst="rect">
            <a:avLst/>
          </a:prstGeom>
          <a:solidFill>
            <a:schemeClr val="bg1"/>
          </a:solidFill>
          <a:ln>
            <a:solidFill>
              <a:schemeClr val="accent1"/>
            </a:solidFill>
          </a:ln>
        </p:spPr>
        <p:txBody>
          <a:bodyPr wrap="square" rtlCol="0">
            <a:spAutoFit/>
          </a:bodyPr>
          <a:lstStyle/>
          <a:p>
            <a:pPr algn="ctr"/>
            <a:r>
              <a:rPr kumimoji="1" lang="ja-JP" altLang="en-US" sz="1200"/>
              <a:t>発症時対応</a:t>
            </a:r>
            <a:endParaRPr kumimoji="1" lang="en-US" altLang="ja-JP" sz="1200" dirty="0"/>
          </a:p>
        </p:txBody>
      </p:sp>
      <p:pic>
        <p:nvPicPr>
          <p:cNvPr id="71" name="図 70">
            <a:extLst>
              <a:ext uri="{FF2B5EF4-FFF2-40B4-BE49-F238E27FC236}">
                <a16:creationId xmlns:a16="http://schemas.microsoft.com/office/drawing/2014/main" id="{EAF6A746-3F9D-734E-B070-05D40B7453B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920294" y="6407825"/>
            <a:ext cx="898481" cy="898481"/>
          </a:xfrm>
          <a:prstGeom prst="rect">
            <a:avLst/>
          </a:prstGeom>
        </p:spPr>
      </p:pic>
      <p:pic>
        <p:nvPicPr>
          <p:cNvPr id="72" name="図 71">
            <a:extLst>
              <a:ext uri="{FF2B5EF4-FFF2-40B4-BE49-F238E27FC236}">
                <a16:creationId xmlns:a16="http://schemas.microsoft.com/office/drawing/2014/main" id="{FB2273B2-472D-9C42-A592-BFC81116F155}"/>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19102" r="23054"/>
          <a:stretch/>
        </p:blipFill>
        <p:spPr>
          <a:xfrm>
            <a:off x="3973215" y="7391573"/>
            <a:ext cx="796605" cy="853989"/>
          </a:xfrm>
          <a:prstGeom prst="rect">
            <a:avLst/>
          </a:prstGeom>
        </p:spPr>
      </p:pic>
      <p:sp>
        <p:nvSpPr>
          <p:cNvPr id="73" name="下矢印 72">
            <a:extLst>
              <a:ext uri="{FF2B5EF4-FFF2-40B4-BE49-F238E27FC236}">
                <a16:creationId xmlns:a16="http://schemas.microsoft.com/office/drawing/2014/main" id="{8A257A60-1B9F-4F46-9AF0-FD05D808980E}"/>
              </a:ext>
            </a:extLst>
          </p:cNvPr>
          <p:cNvSpPr/>
          <p:nvPr/>
        </p:nvSpPr>
        <p:spPr>
          <a:xfrm>
            <a:off x="4215723" y="7221039"/>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下矢印 73">
            <a:extLst>
              <a:ext uri="{FF2B5EF4-FFF2-40B4-BE49-F238E27FC236}">
                <a16:creationId xmlns:a16="http://schemas.microsoft.com/office/drawing/2014/main" id="{D4B789D4-186A-F549-8034-00CCA5102F1A}"/>
              </a:ext>
            </a:extLst>
          </p:cNvPr>
          <p:cNvSpPr/>
          <p:nvPr/>
        </p:nvSpPr>
        <p:spPr>
          <a:xfrm>
            <a:off x="4215723" y="6094604"/>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十字形 75">
            <a:extLst>
              <a:ext uri="{FF2B5EF4-FFF2-40B4-BE49-F238E27FC236}">
                <a16:creationId xmlns:a16="http://schemas.microsoft.com/office/drawing/2014/main" id="{B77B1C30-0131-0344-AAA0-A8DEAFA7AAAD}"/>
              </a:ext>
            </a:extLst>
          </p:cNvPr>
          <p:cNvSpPr/>
          <p:nvPr/>
        </p:nvSpPr>
        <p:spPr>
          <a:xfrm rot="18900000">
            <a:off x="5304959" y="5244700"/>
            <a:ext cx="562579" cy="562579"/>
          </a:xfrm>
          <a:prstGeom prst="plus">
            <a:avLst>
              <a:gd name="adj" fmla="val 45007"/>
            </a:avLst>
          </a:prstGeom>
          <a:solidFill>
            <a:srgbClr val="FF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F9181139-5BC8-3D43-B0E4-4D27F51817F4}"/>
              </a:ext>
            </a:extLst>
          </p:cNvPr>
          <p:cNvSpPr/>
          <p:nvPr/>
        </p:nvSpPr>
        <p:spPr>
          <a:xfrm>
            <a:off x="171249" y="1857927"/>
            <a:ext cx="313742" cy="788172"/>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sz="900">
                <a:solidFill>
                  <a:schemeClr val="tx1">
                    <a:lumMod val="65000"/>
                    <a:lumOff val="35000"/>
                  </a:schemeClr>
                </a:solidFill>
              </a:rPr>
              <a:t>対象者</a:t>
            </a:r>
            <a:endParaRPr kumimoji="1" lang="ja-JP" altLang="en-US" sz="900">
              <a:solidFill>
                <a:schemeClr val="tx1">
                  <a:lumMod val="65000"/>
                  <a:lumOff val="35000"/>
                </a:schemeClr>
              </a:solidFill>
            </a:endParaRPr>
          </a:p>
        </p:txBody>
      </p:sp>
      <p:sp>
        <p:nvSpPr>
          <p:cNvPr id="80" name="正方形/長方形 79">
            <a:extLst>
              <a:ext uri="{FF2B5EF4-FFF2-40B4-BE49-F238E27FC236}">
                <a16:creationId xmlns:a16="http://schemas.microsoft.com/office/drawing/2014/main" id="{348B4959-46C3-9544-AB63-F8BB3324A1AC}"/>
              </a:ext>
            </a:extLst>
          </p:cNvPr>
          <p:cNvSpPr/>
          <p:nvPr/>
        </p:nvSpPr>
        <p:spPr>
          <a:xfrm>
            <a:off x="171249" y="2687659"/>
            <a:ext cx="313742" cy="1849053"/>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900">
                <a:solidFill>
                  <a:schemeClr val="tx1">
                    <a:lumMod val="65000"/>
                    <a:lumOff val="35000"/>
                  </a:schemeClr>
                </a:solidFill>
              </a:rPr>
              <a:t>受付</a:t>
            </a:r>
          </a:p>
        </p:txBody>
      </p:sp>
      <p:sp>
        <p:nvSpPr>
          <p:cNvPr id="81" name="正方形/長方形 80">
            <a:extLst>
              <a:ext uri="{FF2B5EF4-FFF2-40B4-BE49-F238E27FC236}">
                <a16:creationId xmlns:a16="http://schemas.microsoft.com/office/drawing/2014/main" id="{B686A7C5-A588-9941-9852-10B5C924BFDB}"/>
              </a:ext>
            </a:extLst>
          </p:cNvPr>
          <p:cNvSpPr/>
          <p:nvPr/>
        </p:nvSpPr>
        <p:spPr>
          <a:xfrm>
            <a:off x="171249" y="4579746"/>
            <a:ext cx="313742" cy="714947"/>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900">
                <a:solidFill>
                  <a:schemeClr val="tx1">
                    <a:lumMod val="65000"/>
                    <a:lumOff val="35000"/>
                  </a:schemeClr>
                </a:solidFill>
              </a:rPr>
              <a:t>滞在管理</a:t>
            </a:r>
          </a:p>
        </p:txBody>
      </p:sp>
      <p:sp>
        <p:nvSpPr>
          <p:cNvPr id="82" name="正方形/長方形 81">
            <a:extLst>
              <a:ext uri="{FF2B5EF4-FFF2-40B4-BE49-F238E27FC236}">
                <a16:creationId xmlns:a16="http://schemas.microsoft.com/office/drawing/2014/main" id="{FA837937-837C-DD4B-A7C2-2B692EC75D96}"/>
              </a:ext>
            </a:extLst>
          </p:cNvPr>
          <p:cNvSpPr/>
          <p:nvPr/>
        </p:nvSpPr>
        <p:spPr>
          <a:xfrm>
            <a:off x="171249" y="5340716"/>
            <a:ext cx="313742" cy="913975"/>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900">
                <a:solidFill>
                  <a:schemeClr val="tx1">
                    <a:lumMod val="65000"/>
                    <a:lumOff val="35000"/>
                  </a:schemeClr>
                </a:solidFill>
              </a:rPr>
              <a:t>リネン清掃</a:t>
            </a:r>
          </a:p>
        </p:txBody>
      </p:sp>
      <p:sp>
        <p:nvSpPr>
          <p:cNvPr id="83" name="正方形/長方形 82">
            <a:extLst>
              <a:ext uri="{FF2B5EF4-FFF2-40B4-BE49-F238E27FC236}">
                <a16:creationId xmlns:a16="http://schemas.microsoft.com/office/drawing/2014/main" id="{E20113AE-B7C8-EA45-8D79-881A7E2B4BEC}"/>
              </a:ext>
            </a:extLst>
          </p:cNvPr>
          <p:cNvSpPr/>
          <p:nvPr/>
        </p:nvSpPr>
        <p:spPr>
          <a:xfrm>
            <a:off x="154217" y="6288982"/>
            <a:ext cx="330774" cy="1102591"/>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900">
                <a:solidFill>
                  <a:schemeClr val="tx1">
                    <a:lumMod val="65000"/>
                    <a:lumOff val="35000"/>
                  </a:schemeClr>
                </a:solidFill>
              </a:rPr>
              <a:t>配食</a:t>
            </a:r>
          </a:p>
        </p:txBody>
      </p:sp>
      <p:sp>
        <p:nvSpPr>
          <p:cNvPr id="84" name="正方形/長方形 83">
            <a:extLst>
              <a:ext uri="{FF2B5EF4-FFF2-40B4-BE49-F238E27FC236}">
                <a16:creationId xmlns:a16="http://schemas.microsoft.com/office/drawing/2014/main" id="{C96E1437-E5E7-3E42-AB50-BB2F3DF14C4C}"/>
              </a:ext>
            </a:extLst>
          </p:cNvPr>
          <p:cNvSpPr/>
          <p:nvPr/>
        </p:nvSpPr>
        <p:spPr>
          <a:xfrm>
            <a:off x="171249" y="7438717"/>
            <a:ext cx="313742" cy="913975"/>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sz="900">
                <a:solidFill>
                  <a:schemeClr val="tx1">
                    <a:lumMod val="65000"/>
                    <a:lumOff val="35000"/>
                  </a:schemeClr>
                </a:solidFill>
              </a:rPr>
              <a:t>環境衛生</a:t>
            </a:r>
            <a:endParaRPr kumimoji="1" lang="ja-JP" altLang="en-US" sz="900">
              <a:solidFill>
                <a:schemeClr val="tx1">
                  <a:lumMod val="65000"/>
                  <a:lumOff val="35000"/>
                </a:schemeClr>
              </a:solidFill>
            </a:endParaRPr>
          </a:p>
        </p:txBody>
      </p:sp>
      <p:sp>
        <p:nvSpPr>
          <p:cNvPr id="85" name="正方形/長方形 84">
            <a:extLst>
              <a:ext uri="{FF2B5EF4-FFF2-40B4-BE49-F238E27FC236}">
                <a16:creationId xmlns:a16="http://schemas.microsoft.com/office/drawing/2014/main" id="{6082CD78-CF4A-4648-9F51-FF553F1FD80F}"/>
              </a:ext>
            </a:extLst>
          </p:cNvPr>
          <p:cNvSpPr/>
          <p:nvPr/>
        </p:nvSpPr>
        <p:spPr>
          <a:xfrm>
            <a:off x="154217" y="8386983"/>
            <a:ext cx="330774" cy="1248084"/>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sz="900">
                <a:solidFill>
                  <a:schemeClr val="tx1">
                    <a:lumMod val="65000"/>
                    <a:lumOff val="35000"/>
                  </a:schemeClr>
                </a:solidFill>
              </a:rPr>
              <a:t>発症対応</a:t>
            </a:r>
            <a:endParaRPr kumimoji="1" lang="ja-JP" altLang="en-US" sz="900">
              <a:solidFill>
                <a:schemeClr val="tx1">
                  <a:lumMod val="65000"/>
                  <a:lumOff val="35000"/>
                </a:schemeClr>
              </a:solidFill>
            </a:endParaRPr>
          </a:p>
        </p:txBody>
      </p:sp>
      <p:sp>
        <p:nvSpPr>
          <p:cNvPr id="9" name="スライド番号プレースホルダー 8">
            <a:extLst>
              <a:ext uri="{FF2B5EF4-FFF2-40B4-BE49-F238E27FC236}">
                <a16:creationId xmlns:a16="http://schemas.microsoft.com/office/drawing/2014/main" id="{F713722F-B83A-EF4B-AE6C-6503C74288BE}"/>
              </a:ext>
            </a:extLst>
          </p:cNvPr>
          <p:cNvSpPr>
            <a:spLocks noGrp="1"/>
          </p:cNvSpPr>
          <p:nvPr>
            <p:ph type="sldNum" sz="quarter" idx="12"/>
          </p:nvPr>
        </p:nvSpPr>
        <p:spPr/>
        <p:txBody>
          <a:bodyPr/>
          <a:lstStyle/>
          <a:p>
            <a:fld id="{D26F39CE-828E-974C-A2DD-8D56C23B278A}" type="slidenum">
              <a:rPr kumimoji="1" lang="ja-JP" altLang="en-US" smtClean="0"/>
              <a:t>34</a:t>
            </a:fld>
            <a:endParaRPr kumimoji="1" lang="ja-JP" altLang="en-US"/>
          </a:p>
        </p:txBody>
      </p:sp>
      <p:pic>
        <p:nvPicPr>
          <p:cNvPr id="51" name="図 50">
            <a:extLst>
              <a:ext uri="{FF2B5EF4-FFF2-40B4-BE49-F238E27FC236}">
                <a16:creationId xmlns:a16="http://schemas.microsoft.com/office/drawing/2014/main" id="{8DFC3F67-4EBE-6542-A5D0-E70192BD894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946140" y="1651388"/>
            <a:ext cx="869436" cy="869436"/>
          </a:xfrm>
          <a:prstGeom prst="rect">
            <a:avLst/>
          </a:prstGeom>
        </p:spPr>
      </p:pic>
      <p:sp>
        <p:nvSpPr>
          <p:cNvPr id="58" name="タイトル 1">
            <a:extLst>
              <a:ext uri="{FF2B5EF4-FFF2-40B4-BE49-F238E27FC236}">
                <a16:creationId xmlns:a16="http://schemas.microsoft.com/office/drawing/2014/main" id="{7DE4B663-5984-0F45-8A6F-F02E36E54E8D}"/>
              </a:ext>
            </a:extLst>
          </p:cNvPr>
          <p:cNvSpPr txBox="1">
            <a:spLocks/>
          </p:cNvSpPr>
          <p:nvPr/>
        </p:nvSpPr>
        <p:spPr>
          <a:xfrm>
            <a:off x="471487" y="236016"/>
            <a:ext cx="5915025" cy="1915009"/>
          </a:xfrm>
          <a:prstGeom prst="rect">
            <a:avLst/>
          </a:prstGeom>
        </p:spPr>
        <p:txBody>
          <a:bodyPr vert="horz" lIns="91440" tIns="45720" rIns="91440" bIns="45720" rtlCol="0" anchor="ctr">
            <a:normAutofit/>
          </a:bodyPr>
          <a:lst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a:lstStyle>
          <a:p>
            <a:r>
              <a:rPr lang="en-US" altLang="ja-JP" dirty="0"/>
              <a:t>3. </a:t>
            </a:r>
            <a:r>
              <a:rPr lang="ja-JP" altLang="en-US"/>
              <a:t>感染経路別予防策</a:t>
            </a:r>
            <a:br>
              <a:rPr lang="en-US" altLang="ja-JP" dirty="0"/>
            </a:br>
            <a:r>
              <a:rPr lang="ja-JP" altLang="en-US" sz="1800"/>
              <a:t>受け入れから出立までの流れ</a:t>
            </a:r>
          </a:p>
        </p:txBody>
      </p:sp>
      <p:pic>
        <p:nvPicPr>
          <p:cNvPr id="62" name="図 61">
            <a:extLst>
              <a:ext uri="{FF2B5EF4-FFF2-40B4-BE49-F238E27FC236}">
                <a16:creationId xmlns:a16="http://schemas.microsoft.com/office/drawing/2014/main" id="{22387FE0-B024-3C41-A40E-18753BD4F08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19102" r="23054"/>
          <a:stretch/>
        </p:blipFill>
        <p:spPr>
          <a:xfrm>
            <a:off x="5840115" y="172210"/>
            <a:ext cx="796605" cy="853989"/>
          </a:xfrm>
          <a:prstGeom prst="rect">
            <a:avLst/>
          </a:prstGeom>
        </p:spPr>
      </p:pic>
      <p:sp>
        <p:nvSpPr>
          <p:cNvPr id="64" name="テキスト ボックス 63">
            <a:extLst>
              <a:ext uri="{FF2B5EF4-FFF2-40B4-BE49-F238E27FC236}">
                <a16:creationId xmlns:a16="http://schemas.microsoft.com/office/drawing/2014/main" id="{DAF09C28-B7DC-AA49-BD38-239C68EC4EA5}"/>
              </a:ext>
            </a:extLst>
          </p:cNvPr>
          <p:cNvSpPr txBox="1"/>
          <p:nvPr/>
        </p:nvSpPr>
        <p:spPr>
          <a:xfrm>
            <a:off x="3860915" y="5540451"/>
            <a:ext cx="1269541" cy="461665"/>
          </a:xfrm>
          <a:prstGeom prst="rect">
            <a:avLst/>
          </a:prstGeom>
          <a:noFill/>
          <a:ln>
            <a:noFill/>
          </a:ln>
        </p:spPr>
        <p:txBody>
          <a:bodyPr wrap="square" rtlCol="0">
            <a:spAutoFit/>
          </a:bodyPr>
          <a:lstStyle/>
          <a:p>
            <a:pPr algn="ctr"/>
            <a:r>
              <a:rPr lang="ja-JP" altLang="en-US" sz="1200"/>
              <a:t>帰国者・接触者相談センター</a:t>
            </a:r>
            <a:endParaRPr kumimoji="1" lang="en-US" altLang="ja-JP" sz="1200" dirty="0"/>
          </a:p>
        </p:txBody>
      </p:sp>
      <p:sp>
        <p:nvSpPr>
          <p:cNvPr id="65" name="テキスト ボックス 64">
            <a:extLst>
              <a:ext uri="{FF2B5EF4-FFF2-40B4-BE49-F238E27FC236}">
                <a16:creationId xmlns:a16="http://schemas.microsoft.com/office/drawing/2014/main" id="{07A279A2-7266-9D4F-AA18-D961F29A334E}"/>
              </a:ext>
            </a:extLst>
          </p:cNvPr>
          <p:cNvSpPr txBox="1"/>
          <p:nvPr/>
        </p:nvSpPr>
        <p:spPr>
          <a:xfrm>
            <a:off x="3950288" y="8178942"/>
            <a:ext cx="835670" cy="276999"/>
          </a:xfrm>
          <a:prstGeom prst="rect">
            <a:avLst/>
          </a:prstGeom>
          <a:noFill/>
        </p:spPr>
        <p:txBody>
          <a:bodyPr wrap="square" rtlCol="0">
            <a:spAutoFit/>
          </a:bodyPr>
          <a:lstStyle/>
          <a:p>
            <a:pPr algn="ctr"/>
            <a:r>
              <a:rPr lang="ja-JP" altLang="en-US" sz="1200"/>
              <a:t>入院</a:t>
            </a:r>
            <a:endParaRPr kumimoji="1" lang="ja-JP" altLang="en-US" sz="1200"/>
          </a:p>
        </p:txBody>
      </p:sp>
      <p:sp>
        <p:nvSpPr>
          <p:cNvPr id="69" name="テキスト ボックス 68">
            <a:extLst>
              <a:ext uri="{FF2B5EF4-FFF2-40B4-BE49-F238E27FC236}">
                <a16:creationId xmlns:a16="http://schemas.microsoft.com/office/drawing/2014/main" id="{4295B1DB-DC6D-7B40-85AF-C21754EFA53C}"/>
              </a:ext>
            </a:extLst>
          </p:cNvPr>
          <p:cNvSpPr txBox="1"/>
          <p:nvPr/>
        </p:nvSpPr>
        <p:spPr>
          <a:xfrm>
            <a:off x="5678333" y="968876"/>
            <a:ext cx="1269541" cy="461665"/>
          </a:xfrm>
          <a:prstGeom prst="rect">
            <a:avLst/>
          </a:prstGeom>
          <a:noFill/>
          <a:ln>
            <a:noFill/>
          </a:ln>
        </p:spPr>
        <p:txBody>
          <a:bodyPr wrap="square" rtlCol="0">
            <a:spAutoFit/>
          </a:bodyPr>
          <a:lstStyle/>
          <a:p>
            <a:pPr algn="ctr"/>
            <a:r>
              <a:rPr lang="ja-JP" altLang="en-US" sz="1200"/>
              <a:t>帰国者・接触者相談センター</a:t>
            </a:r>
            <a:endParaRPr kumimoji="1" lang="en-US" altLang="ja-JP" sz="1200" dirty="0"/>
          </a:p>
        </p:txBody>
      </p:sp>
      <p:sp>
        <p:nvSpPr>
          <p:cNvPr id="75" name="下矢印 74">
            <a:extLst>
              <a:ext uri="{FF2B5EF4-FFF2-40B4-BE49-F238E27FC236}">
                <a16:creationId xmlns:a16="http://schemas.microsoft.com/office/drawing/2014/main" id="{B8F2D5E4-E9B1-B844-8600-9EFDD48217E6}"/>
              </a:ext>
            </a:extLst>
          </p:cNvPr>
          <p:cNvSpPr/>
          <p:nvPr/>
        </p:nvSpPr>
        <p:spPr>
          <a:xfrm>
            <a:off x="5153206" y="4045039"/>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7" name="カギ線コネクタ 76">
            <a:extLst>
              <a:ext uri="{FF2B5EF4-FFF2-40B4-BE49-F238E27FC236}">
                <a16:creationId xmlns:a16="http://schemas.microsoft.com/office/drawing/2014/main" id="{68B93EFD-194F-5C44-96AC-BE97A0C6396E}"/>
              </a:ext>
            </a:extLst>
          </p:cNvPr>
          <p:cNvCxnSpPr>
            <a:cxnSpLocks/>
            <a:stCxn id="69" idx="2"/>
            <a:endCxn id="5" idx="0"/>
          </p:cNvCxnSpPr>
          <p:nvPr/>
        </p:nvCxnSpPr>
        <p:spPr>
          <a:xfrm rot="5400000">
            <a:off x="5399345" y="2274346"/>
            <a:ext cx="1757564" cy="699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3B432962-1691-DA47-A4BB-20A7E7AFF43F}"/>
              </a:ext>
            </a:extLst>
          </p:cNvPr>
          <p:cNvSpPr txBox="1"/>
          <p:nvPr/>
        </p:nvSpPr>
        <p:spPr>
          <a:xfrm>
            <a:off x="5898438" y="1786636"/>
            <a:ext cx="779882" cy="276999"/>
          </a:xfrm>
          <a:prstGeom prst="rect">
            <a:avLst/>
          </a:prstGeom>
          <a:solidFill>
            <a:schemeClr val="bg1"/>
          </a:solidFill>
        </p:spPr>
        <p:txBody>
          <a:bodyPr wrap="square" rtlCol="0">
            <a:spAutoFit/>
          </a:bodyPr>
          <a:lstStyle/>
          <a:p>
            <a:pPr algn="ctr"/>
            <a:r>
              <a:rPr kumimoji="1" lang="ja-JP" altLang="en-US" sz="1200"/>
              <a:t>要請</a:t>
            </a:r>
          </a:p>
        </p:txBody>
      </p:sp>
      <p:pic>
        <p:nvPicPr>
          <p:cNvPr id="30" name="図 29">
            <a:extLst>
              <a:ext uri="{FF2B5EF4-FFF2-40B4-BE49-F238E27FC236}">
                <a16:creationId xmlns:a16="http://schemas.microsoft.com/office/drawing/2014/main" id="{09B920E5-EDE4-6940-9776-FB0D846DBEB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916298" y="3089912"/>
            <a:ext cx="742184" cy="742184"/>
          </a:xfrm>
          <a:prstGeom prst="rect">
            <a:avLst/>
          </a:prstGeom>
        </p:spPr>
      </p:pic>
    </p:spTree>
    <p:extLst>
      <p:ext uri="{BB962C8B-B14F-4D97-AF65-F5344CB8AC3E}">
        <p14:creationId xmlns:p14="http://schemas.microsoft.com/office/powerpoint/2010/main" val="2568327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2414DDE8-BC51-0C48-AE30-C5E1C2F1E4D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99737" y="7371113"/>
            <a:ext cx="869436" cy="869436"/>
          </a:xfrm>
          <a:prstGeom prst="rect">
            <a:avLst/>
          </a:prstGeom>
        </p:spPr>
      </p:pic>
      <p:pic>
        <p:nvPicPr>
          <p:cNvPr id="19" name="図 18">
            <a:extLst>
              <a:ext uri="{FF2B5EF4-FFF2-40B4-BE49-F238E27FC236}">
                <a16:creationId xmlns:a16="http://schemas.microsoft.com/office/drawing/2014/main" id="{EAA7E2BF-4428-8544-95BE-56616B5C2F8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27569" y="7834320"/>
            <a:ext cx="898481" cy="898481"/>
          </a:xfrm>
          <a:prstGeom prst="rect">
            <a:avLst/>
          </a:prstGeom>
        </p:spPr>
      </p:pic>
      <p:pic>
        <p:nvPicPr>
          <p:cNvPr id="70" name="図 69">
            <a:extLst>
              <a:ext uri="{FF2B5EF4-FFF2-40B4-BE49-F238E27FC236}">
                <a16:creationId xmlns:a16="http://schemas.microsoft.com/office/drawing/2014/main" id="{7E22248F-99C2-4143-92CD-2E31F0DF38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5465" y="3314827"/>
            <a:ext cx="869436" cy="869436"/>
          </a:xfrm>
          <a:prstGeom prst="rect">
            <a:avLst/>
          </a:prstGeom>
        </p:spPr>
      </p:pic>
      <p:sp>
        <p:nvSpPr>
          <p:cNvPr id="3" name="コンテンツ プレースホルダー 2">
            <a:extLst>
              <a:ext uri="{FF2B5EF4-FFF2-40B4-BE49-F238E27FC236}">
                <a16:creationId xmlns:a16="http://schemas.microsoft.com/office/drawing/2014/main" id="{00D52E90-8EC3-954C-AA84-55A26BA712AD}"/>
              </a:ext>
            </a:extLst>
          </p:cNvPr>
          <p:cNvSpPr>
            <a:spLocks noGrp="1"/>
          </p:cNvSpPr>
          <p:nvPr>
            <p:ph sz="half" idx="1"/>
          </p:nvPr>
        </p:nvSpPr>
        <p:spPr>
          <a:xfrm>
            <a:off x="471488" y="2069438"/>
            <a:ext cx="2914650" cy="7732930"/>
          </a:xfrm>
        </p:spPr>
        <p:txBody>
          <a:bodyPr>
            <a:noAutofit/>
          </a:bodyPr>
          <a:lstStyle/>
          <a:p>
            <a:pPr marL="0" indent="0">
              <a:buNone/>
            </a:pPr>
            <a:r>
              <a:rPr lang="en-US" altLang="ja-JP" sz="1200" dirty="0">
                <a:latin typeface="+mn-ea"/>
              </a:rPr>
              <a:t>14</a:t>
            </a:r>
            <a:r>
              <a:rPr lang="ja-JP" altLang="en-US" sz="1200">
                <a:latin typeface="+mn-ea"/>
              </a:rPr>
              <a:t>日自主待機該当者は、入国審査後、厚生労働省検疫室に属する検疫所で検疫を受ける。</a:t>
            </a:r>
            <a:endParaRPr lang="en-US" altLang="ja-JP" sz="1200" dirty="0">
              <a:latin typeface="+mn-ea"/>
            </a:endParaRPr>
          </a:p>
          <a:p>
            <a:pPr marL="0" indent="0">
              <a:buNone/>
            </a:pPr>
            <a:endParaRPr kumimoji="1" lang="en-US" altLang="ja-JP" sz="1200" dirty="0">
              <a:latin typeface="+mn-ea"/>
            </a:endParaRPr>
          </a:p>
          <a:p>
            <a:pPr marL="0" indent="0">
              <a:buNone/>
            </a:pPr>
            <a:r>
              <a:rPr kumimoji="1" lang="ja-JP" altLang="en-US" sz="1200">
                <a:latin typeface="+mn-ea"/>
              </a:rPr>
              <a:t>検疫強化対象地域からの入国者の場合、</a:t>
            </a:r>
            <a:r>
              <a:rPr lang="ja-JP" altLang="en-US" sz="1200">
                <a:latin typeface="+mn-ea"/>
              </a:rPr>
              <a:t>検疫票を自ら記入する。</a:t>
            </a:r>
            <a:endParaRPr lang="en-US" altLang="ja-JP" sz="1200" dirty="0">
              <a:latin typeface="+mn-ea"/>
            </a:endParaRPr>
          </a:p>
          <a:p>
            <a:pPr marL="0" indent="0">
              <a:buNone/>
            </a:pPr>
            <a:r>
              <a:rPr lang="ja-JP" altLang="en-US" sz="1200">
                <a:latin typeface="+mn-ea"/>
              </a:rPr>
              <a:t>検疫票には国内の連絡先に加え、</a:t>
            </a:r>
            <a:r>
              <a:rPr lang="en-US" altLang="ja-JP" sz="1200" dirty="0">
                <a:latin typeface="+mn-ea"/>
              </a:rPr>
              <a:t>14</a:t>
            </a:r>
            <a:r>
              <a:rPr lang="ja-JP" altLang="en-US" sz="1200">
                <a:latin typeface="+mn-ea"/>
              </a:rPr>
              <a:t>日待機場所について記載する義務があり、滞在場所が決定するまで空港を出ることが禁止されている。</a:t>
            </a:r>
            <a:endParaRPr lang="en-US" altLang="ja-JP" sz="1200" dirty="0">
              <a:latin typeface="+mn-ea"/>
            </a:endParaRPr>
          </a:p>
          <a:p>
            <a:pPr marL="0" indent="0">
              <a:buNone/>
            </a:pPr>
            <a:endParaRPr lang="en-US" altLang="ja-JP" sz="1200" dirty="0">
              <a:latin typeface="+mn-ea"/>
            </a:endParaRPr>
          </a:p>
          <a:p>
            <a:pPr marL="0" indent="0">
              <a:buNone/>
            </a:pPr>
            <a:r>
              <a:rPr lang="ja-JP" altLang="en-US" sz="1200">
                <a:latin typeface="+mn-ea"/>
              </a:rPr>
              <a:t>検疫では、検疫票の提出と体調や体温についての質問を面談で受ける</a:t>
            </a:r>
            <a:r>
              <a:rPr kumimoji="1" lang="ja-JP" altLang="en-US" sz="1200">
                <a:latin typeface="+mn-ea"/>
              </a:rPr>
              <a:t>。また、自主滞在先について確認を受ける。</a:t>
            </a:r>
            <a:endParaRPr kumimoji="1" lang="en-US" altLang="ja-JP" sz="1200" dirty="0">
              <a:latin typeface="+mn-ea"/>
            </a:endParaRPr>
          </a:p>
          <a:p>
            <a:pPr marL="0" indent="0">
              <a:buNone/>
            </a:pPr>
            <a:endParaRPr lang="en-US" altLang="ja-JP" sz="1200" dirty="0">
              <a:latin typeface="+mn-ea"/>
            </a:endParaRPr>
          </a:p>
          <a:p>
            <a:pPr marL="0" indent="0">
              <a:buNone/>
            </a:pPr>
            <a:r>
              <a:rPr kumimoji="1" lang="ja-JP" altLang="en-US" sz="1200">
                <a:latin typeface="+mn-ea"/>
              </a:rPr>
              <a:t>発熱や体調不良の申し出があった際は、別室で医師の問診を受けたのち必要がある場合は、</a:t>
            </a:r>
            <a:r>
              <a:rPr lang="en-US" altLang="ja-JP" sz="1200" dirty="0">
                <a:latin typeface="+mn-ea"/>
              </a:rPr>
              <a:t>PCR</a:t>
            </a:r>
            <a:r>
              <a:rPr lang="ja-JP" altLang="en-US" sz="1200">
                <a:latin typeface="+mn-ea"/>
              </a:rPr>
              <a:t>検査を受け、結果がでるまでの間は空港からでることは禁止されている。</a:t>
            </a:r>
            <a:endParaRPr lang="en-US" altLang="ja-JP" sz="1200" dirty="0">
              <a:latin typeface="+mn-ea"/>
            </a:endParaRPr>
          </a:p>
          <a:p>
            <a:pPr marL="0" indent="0">
              <a:buNone/>
            </a:pPr>
            <a:endParaRPr kumimoji="1" lang="en-US" altLang="ja-JP" sz="1200" dirty="0">
              <a:latin typeface="+mn-ea"/>
            </a:endParaRPr>
          </a:p>
          <a:p>
            <a:pPr marL="0" indent="0">
              <a:buNone/>
            </a:pPr>
            <a:r>
              <a:rPr kumimoji="1" lang="ja-JP" altLang="en-US" sz="1200">
                <a:latin typeface="+mn-ea"/>
              </a:rPr>
              <a:t>検疫に問題がない入国者は、</a:t>
            </a:r>
            <a:r>
              <a:rPr kumimoji="1" lang="en-US" altLang="ja-JP" sz="1200" dirty="0">
                <a:latin typeface="+mn-ea"/>
              </a:rPr>
              <a:t>14</a:t>
            </a:r>
            <a:r>
              <a:rPr kumimoji="1" lang="ja-JP" altLang="en-US" sz="1200">
                <a:latin typeface="+mn-ea"/>
              </a:rPr>
              <a:t>日自主待機所へ自ら用意する交通機関を使い移動を行う。</a:t>
            </a:r>
            <a:endParaRPr kumimoji="1" lang="en-US" altLang="ja-JP" sz="1200" dirty="0">
              <a:latin typeface="+mn-ea"/>
            </a:endParaRPr>
          </a:p>
          <a:p>
            <a:pPr marL="0" indent="0">
              <a:buNone/>
            </a:pPr>
            <a:endParaRPr lang="en-US" altLang="ja-JP" sz="1200" dirty="0">
              <a:latin typeface="+mn-ea"/>
            </a:endParaRPr>
          </a:p>
          <a:p>
            <a:pPr marL="0" indent="0">
              <a:buNone/>
            </a:pPr>
            <a:r>
              <a:rPr kumimoji="1" lang="ja-JP" altLang="en-US" sz="1200">
                <a:latin typeface="+mn-ea"/>
              </a:rPr>
              <a:t>待機期間中は、毎日申請した居住場所の行政（市町村医療福祉課感染症対策担当者）より毎日体調と検温した体温の聞き取りの電話を受ける。</a:t>
            </a:r>
            <a:endParaRPr kumimoji="1" lang="en-US" altLang="ja-JP" sz="1200" dirty="0">
              <a:latin typeface="+mn-ea"/>
            </a:endParaRPr>
          </a:p>
          <a:p>
            <a:pPr marL="0" indent="0">
              <a:buNone/>
            </a:pPr>
            <a:endParaRPr lang="en-US" altLang="ja-JP" sz="1200" dirty="0">
              <a:latin typeface="+mn-ea"/>
            </a:endParaRPr>
          </a:p>
          <a:p>
            <a:pPr marL="0" indent="0">
              <a:buNone/>
            </a:pPr>
            <a:r>
              <a:rPr kumimoji="1" lang="en-US" altLang="ja-JP" sz="1200" dirty="0">
                <a:latin typeface="+mn-ea"/>
              </a:rPr>
              <a:t>14</a:t>
            </a:r>
            <a:r>
              <a:rPr kumimoji="1" lang="ja-JP" altLang="en-US" sz="1200">
                <a:latin typeface="+mn-ea"/>
              </a:rPr>
              <a:t>日待機経過後、体調に問題がない場合は、行政との連絡の後、自主待機を終え、目的地へ移動する。</a:t>
            </a:r>
            <a:endParaRPr kumimoji="1" lang="en-US" altLang="ja-JP" sz="1200" dirty="0">
              <a:latin typeface="+mn-ea"/>
            </a:endParaRPr>
          </a:p>
          <a:p>
            <a:pPr marL="0" indent="0">
              <a:buNone/>
            </a:pPr>
            <a:endParaRPr lang="en-US" altLang="ja-JP" sz="1200" dirty="0">
              <a:latin typeface="+mn-ea"/>
            </a:endParaRPr>
          </a:p>
          <a:p>
            <a:pPr marL="0" indent="0">
              <a:buNone/>
            </a:pPr>
            <a:r>
              <a:rPr kumimoji="1" lang="ja-JP" altLang="en-US" sz="1200">
                <a:latin typeface="+mn-ea"/>
              </a:rPr>
              <a:t>待機中に発病の可能性のある体調不良状態になった場合は、行政側で案内された感染症指定医療機関へ自ら連絡する。滞在場所から医療期間への移動は救急車が利用されると思われる。</a:t>
            </a:r>
            <a:endParaRPr kumimoji="1" lang="en-US" altLang="ja-JP" sz="1200" dirty="0">
              <a:latin typeface="+mn-ea"/>
            </a:endParaRPr>
          </a:p>
        </p:txBody>
      </p:sp>
      <p:pic>
        <p:nvPicPr>
          <p:cNvPr id="5" name="図 4">
            <a:extLst>
              <a:ext uri="{FF2B5EF4-FFF2-40B4-BE49-F238E27FC236}">
                <a16:creationId xmlns:a16="http://schemas.microsoft.com/office/drawing/2014/main" id="{399A3C55-0E8B-F94E-8A6C-42A27C2432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26303" y="2863385"/>
            <a:ext cx="759401" cy="759401"/>
          </a:xfrm>
          <a:prstGeom prst="rect">
            <a:avLst/>
          </a:prstGeom>
          <a:noFill/>
        </p:spPr>
      </p:pic>
      <p:sp>
        <p:nvSpPr>
          <p:cNvPr id="6" name="テキスト ボックス 5">
            <a:extLst>
              <a:ext uri="{FF2B5EF4-FFF2-40B4-BE49-F238E27FC236}">
                <a16:creationId xmlns:a16="http://schemas.microsoft.com/office/drawing/2014/main" id="{39E22050-CE78-1A43-81DA-4A40651B4279}"/>
              </a:ext>
            </a:extLst>
          </p:cNvPr>
          <p:cNvSpPr txBox="1"/>
          <p:nvPr/>
        </p:nvSpPr>
        <p:spPr>
          <a:xfrm>
            <a:off x="3388168" y="3592229"/>
            <a:ext cx="835670" cy="276999"/>
          </a:xfrm>
          <a:prstGeom prst="rect">
            <a:avLst/>
          </a:prstGeom>
          <a:noFill/>
        </p:spPr>
        <p:txBody>
          <a:bodyPr wrap="square" rtlCol="0">
            <a:spAutoFit/>
          </a:bodyPr>
          <a:lstStyle/>
          <a:p>
            <a:pPr algn="ctr"/>
            <a:r>
              <a:rPr kumimoji="1" lang="ja-JP" altLang="en-US" sz="1200"/>
              <a:t>到着</a:t>
            </a:r>
          </a:p>
        </p:txBody>
      </p:sp>
      <p:pic>
        <p:nvPicPr>
          <p:cNvPr id="7" name="図 6">
            <a:extLst>
              <a:ext uri="{FF2B5EF4-FFF2-40B4-BE49-F238E27FC236}">
                <a16:creationId xmlns:a16="http://schemas.microsoft.com/office/drawing/2014/main" id="{11BD294D-9CB9-AA49-9870-A559160C69B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88168" y="4052066"/>
            <a:ext cx="835670" cy="835670"/>
          </a:xfrm>
          <a:prstGeom prst="rect">
            <a:avLst/>
          </a:prstGeom>
        </p:spPr>
      </p:pic>
      <p:sp>
        <p:nvSpPr>
          <p:cNvPr id="8" name="テキスト ボックス 7">
            <a:extLst>
              <a:ext uri="{FF2B5EF4-FFF2-40B4-BE49-F238E27FC236}">
                <a16:creationId xmlns:a16="http://schemas.microsoft.com/office/drawing/2014/main" id="{06BD1620-6011-F645-80AE-1677B06FAC66}"/>
              </a:ext>
            </a:extLst>
          </p:cNvPr>
          <p:cNvSpPr txBox="1"/>
          <p:nvPr/>
        </p:nvSpPr>
        <p:spPr>
          <a:xfrm>
            <a:off x="3388168" y="4755827"/>
            <a:ext cx="835670" cy="276999"/>
          </a:xfrm>
          <a:prstGeom prst="rect">
            <a:avLst/>
          </a:prstGeom>
          <a:noFill/>
        </p:spPr>
        <p:txBody>
          <a:bodyPr wrap="square" rtlCol="0">
            <a:spAutoFit/>
          </a:bodyPr>
          <a:lstStyle/>
          <a:p>
            <a:pPr algn="ctr"/>
            <a:r>
              <a:rPr kumimoji="1" lang="ja-JP" altLang="en-US" sz="1200"/>
              <a:t>空港検疫</a:t>
            </a:r>
          </a:p>
        </p:txBody>
      </p:sp>
      <p:pic>
        <p:nvPicPr>
          <p:cNvPr id="11" name="図 10">
            <a:extLst>
              <a:ext uri="{FF2B5EF4-FFF2-40B4-BE49-F238E27FC236}">
                <a16:creationId xmlns:a16="http://schemas.microsoft.com/office/drawing/2014/main" id="{8674E458-0D41-5B4E-A8DD-3F55E5391CA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34911" y="6941470"/>
            <a:ext cx="742184" cy="742184"/>
          </a:xfrm>
          <a:prstGeom prst="rect">
            <a:avLst/>
          </a:prstGeom>
        </p:spPr>
      </p:pic>
      <p:sp>
        <p:nvSpPr>
          <p:cNvPr id="12" name="テキスト ボックス 11">
            <a:extLst>
              <a:ext uri="{FF2B5EF4-FFF2-40B4-BE49-F238E27FC236}">
                <a16:creationId xmlns:a16="http://schemas.microsoft.com/office/drawing/2014/main" id="{704EB0EC-C479-D544-B435-15FAA59D6FD1}"/>
              </a:ext>
            </a:extLst>
          </p:cNvPr>
          <p:cNvSpPr txBox="1"/>
          <p:nvPr/>
        </p:nvSpPr>
        <p:spPr>
          <a:xfrm>
            <a:off x="3313632" y="7746298"/>
            <a:ext cx="885324" cy="276999"/>
          </a:xfrm>
          <a:prstGeom prst="rect">
            <a:avLst/>
          </a:prstGeom>
          <a:noFill/>
        </p:spPr>
        <p:txBody>
          <a:bodyPr wrap="square" rtlCol="0">
            <a:spAutoFit/>
          </a:bodyPr>
          <a:lstStyle/>
          <a:p>
            <a:pPr algn="ctr"/>
            <a:r>
              <a:rPr kumimoji="1" lang="ja-JP" altLang="en-US" sz="1200"/>
              <a:t>宿泊施設</a:t>
            </a:r>
          </a:p>
        </p:txBody>
      </p:sp>
      <p:sp>
        <p:nvSpPr>
          <p:cNvPr id="13" name="テキスト ボックス 12">
            <a:extLst>
              <a:ext uri="{FF2B5EF4-FFF2-40B4-BE49-F238E27FC236}">
                <a16:creationId xmlns:a16="http://schemas.microsoft.com/office/drawing/2014/main" id="{EED46549-AB10-874F-8D7F-95B852D12917}"/>
              </a:ext>
            </a:extLst>
          </p:cNvPr>
          <p:cNvSpPr txBox="1"/>
          <p:nvPr/>
        </p:nvSpPr>
        <p:spPr>
          <a:xfrm>
            <a:off x="5072343" y="3344220"/>
            <a:ext cx="945371" cy="461665"/>
          </a:xfrm>
          <a:prstGeom prst="rect">
            <a:avLst/>
          </a:prstGeom>
          <a:noFill/>
        </p:spPr>
        <p:txBody>
          <a:bodyPr wrap="square" rtlCol="0">
            <a:spAutoFit/>
          </a:bodyPr>
          <a:lstStyle/>
          <a:p>
            <a:r>
              <a:rPr kumimoji="1" lang="ja-JP" altLang="en-US" sz="1200"/>
              <a:t>厚生労働省</a:t>
            </a:r>
            <a:endParaRPr kumimoji="1" lang="en-US" altLang="ja-JP" sz="1200" dirty="0"/>
          </a:p>
          <a:p>
            <a:r>
              <a:rPr kumimoji="1" lang="ja-JP" altLang="en-US" sz="1200"/>
              <a:t>空港検疫所</a:t>
            </a:r>
          </a:p>
        </p:txBody>
      </p:sp>
      <p:sp>
        <p:nvSpPr>
          <p:cNvPr id="14" name="テキスト ボックス 13">
            <a:extLst>
              <a:ext uri="{FF2B5EF4-FFF2-40B4-BE49-F238E27FC236}">
                <a16:creationId xmlns:a16="http://schemas.microsoft.com/office/drawing/2014/main" id="{926A3F77-D0E0-A14C-B8CB-7A00CE5AB221}"/>
              </a:ext>
            </a:extLst>
          </p:cNvPr>
          <p:cNvSpPr txBox="1"/>
          <p:nvPr/>
        </p:nvSpPr>
        <p:spPr>
          <a:xfrm>
            <a:off x="5742032" y="1515144"/>
            <a:ext cx="1055657" cy="276999"/>
          </a:xfrm>
          <a:prstGeom prst="rect">
            <a:avLst/>
          </a:prstGeom>
          <a:noFill/>
          <a:ln>
            <a:noFill/>
          </a:ln>
        </p:spPr>
        <p:txBody>
          <a:bodyPr wrap="square" rtlCol="0">
            <a:spAutoFit/>
          </a:bodyPr>
          <a:lstStyle/>
          <a:p>
            <a:r>
              <a:rPr kumimoji="1" lang="ja-JP" altLang="en-US" sz="1200"/>
              <a:t>厚生労働省</a:t>
            </a:r>
            <a:endParaRPr kumimoji="1" lang="en-US" altLang="ja-JP" sz="1200" dirty="0"/>
          </a:p>
        </p:txBody>
      </p:sp>
      <p:sp>
        <p:nvSpPr>
          <p:cNvPr id="16" name="テキスト ボックス 15">
            <a:extLst>
              <a:ext uri="{FF2B5EF4-FFF2-40B4-BE49-F238E27FC236}">
                <a16:creationId xmlns:a16="http://schemas.microsoft.com/office/drawing/2014/main" id="{673043B5-FF3C-124E-8CAC-A7799FEEA26C}"/>
              </a:ext>
            </a:extLst>
          </p:cNvPr>
          <p:cNvSpPr txBox="1"/>
          <p:nvPr/>
        </p:nvSpPr>
        <p:spPr>
          <a:xfrm>
            <a:off x="5005432" y="2692375"/>
            <a:ext cx="1055656" cy="461665"/>
          </a:xfrm>
          <a:prstGeom prst="rect">
            <a:avLst/>
          </a:prstGeom>
          <a:noFill/>
        </p:spPr>
        <p:txBody>
          <a:bodyPr wrap="square" rtlCol="0">
            <a:spAutoFit/>
          </a:bodyPr>
          <a:lstStyle/>
          <a:p>
            <a:r>
              <a:rPr kumimoji="1" lang="ja-JP" altLang="en-US" sz="1200"/>
              <a:t>厚生労働省</a:t>
            </a:r>
            <a:endParaRPr kumimoji="1" lang="en-US" altLang="ja-JP" sz="1200" dirty="0"/>
          </a:p>
          <a:p>
            <a:r>
              <a:rPr lang="ja-JP" altLang="en-US" sz="1200"/>
              <a:t>検疫室</a:t>
            </a:r>
            <a:endParaRPr kumimoji="1" lang="en-US" altLang="ja-JP" sz="1200" dirty="0"/>
          </a:p>
        </p:txBody>
      </p:sp>
      <p:sp>
        <p:nvSpPr>
          <p:cNvPr id="47" name="テキスト ボックス 46">
            <a:extLst>
              <a:ext uri="{FF2B5EF4-FFF2-40B4-BE49-F238E27FC236}">
                <a16:creationId xmlns:a16="http://schemas.microsoft.com/office/drawing/2014/main" id="{7FD3984A-FCF8-8348-AB8A-71BEA1504CF4}"/>
              </a:ext>
            </a:extLst>
          </p:cNvPr>
          <p:cNvSpPr txBox="1"/>
          <p:nvPr/>
        </p:nvSpPr>
        <p:spPr>
          <a:xfrm>
            <a:off x="4565406" y="4966794"/>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60" name="下矢印 59">
            <a:extLst>
              <a:ext uri="{FF2B5EF4-FFF2-40B4-BE49-F238E27FC236}">
                <a16:creationId xmlns:a16="http://schemas.microsoft.com/office/drawing/2014/main" id="{9D0ED152-2DD9-904C-8228-7AB01CD62F27}"/>
              </a:ext>
            </a:extLst>
          </p:cNvPr>
          <p:cNvSpPr/>
          <p:nvPr/>
        </p:nvSpPr>
        <p:spPr>
          <a:xfrm>
            <a:off x="3622998" y="3881924"/>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下矢印 61">
            <a:extLst>
              <a:ext uri="{FF2B5EF4-FFF2-40B4-BE49-F238E27FC236}">
                <a16:creationId xmlns:a16="http://schemas.microsoft.com/office/drawing/2014/main" id="{6637ABA7-5A6C-1649-B396-8DB2DCBA2BDD}"/>
              </a:ext>
            </a:extLst>
          </p:cNvPr>
          <p:cNvSpPr/>
          <p:nvPr/>
        </p:nvSpPr>
        <p:spPr>
          <a:xfrm>
            <a:off x="3622998" y="6637386"/>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カギ線コネクタ 83">
            <a:extLst>
              <a:ext uri="{FF2B5EF4-FFF2-40B4-BE49-F238E27FC236}">
                <a16:creationId xmlns:a16="http://schemas.microsoft.com/office/drawing/2014/main" id="{2C38087E-1D93-884E-A954-50E34B773192}"/>
              </a:ext>
            </a:extLst>
          </p:cNvPr>
          <p:cNvCxnSpPr>
            <a:cxnSpLocks/>
            <a:stCxn id="14" idx="2"/>
            <a:endCxn id="16" idx="0"/>
          </p:cNvCxnSpPr>
          <p:nvPr/>
        </p:nvCxnSpPr>
        <p:spPr>
          <a:xfrm rot="5400000">
            <a:off x="5451445" y="1873959"/>
            <a:ext cx="900232" cy="7366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EC2ABCD0-7B18-4640-B97F-D1DB15BF9F32}"/>
              </a:ext>
            </a:extLst>
          </p:cNvPr>
          <p:cNvSpPr txBox="1"/>
          <p:nvPr/>
        </p:nvSpPr>
        <p:spPr>
          <a:xfrm>
            <a:off x="4621735" y="5158488"/>
            <a:ext cx="1269541" cy="461665"/>
          </a:xfrm>
          <a:prstGeom prst="rect">
            <a:avLst/>
          </a:prstGeom>
          <a:noFill/>
          <a:ln>
            <a:noFill/>
          </a:ln>
        </p:spPr>
        <p:txBody>
          <a:bodyPr wrap="square" rtlCol="0">
            <a:spAutoFit/>
          </a:bodyPr>
          <a:lstStyle/>
          <a:p>
            <a:pPr algn="ctr"/>
            <a:r>
              <a:rPr kumimoji="1" lang="ja-JP" altLang="en-US" sz="1200"/>
              <a:t>医療福祉課</a:t>
            </a:r>
            <a:endParaRPr kumimoji="1" lang="en-US" altLang="ja-JP" sz="1200" dirty="0"/>
          </a:p>
          <a:p>
            <a:pPr algn="ctr"/>
            <a:r>
              <a:rPr kumimoji="1" lang="ja-JP" altLang="en-US" sz="1200"/>
              <a:t>感染症対策担当</a:t>
            </a:r>
            <a:endParaRPr kumimoji="1" lang="en-US" altLang="ja-JP" sz="1200" dirty="0"/>
          </a:p>
        </p:txBody>
      </p:sp>
      <p:pic>
        <p:nvPicPr>
          <p:cNvPr id="25" name="図 24">
            <a:extLst>
              <a:ext uri="{FF2B5EF4-FFF2-40B4-BE49-F238E27FC236}">
                <a16:creationId xmlns:a16="http://schemas.microsoft.com/office/drawing/2014/main" id="{C203F1A8-7022-6C43-B5C8-1477E38B54ED}"/>
              </a:ext>
            </a:extLst>
          </p:cNvPr>
          <p:cNvPicPr>
            <a:picLocks noChangeAspect="1"/>
          </p:cNvPicPr>
          <p:nvPr/>
        </p:nvPicPr>
        <p:blipFill>
          <a:blip r:embed="rId8"/>
          <a:stretch>
            <a:fillRect/>
          </a:stretch>
        </p:blipFill>
        <p:spPr>
          <a:xfrm>
            <a:off x="3412303" y="5383692"/>
            <a:ext cx="787400" cy="787400"/>
          </a:xfrm>
          <a:prstGeom prst="rect">
            <a:avLst/>
          </a:prstGeom>
        </p:spPr>
      </p:pic>
      <p:sp>
        <p:nvSpPr>
          <p:cNvPr id="41" name="下矢印 40">
            <a:extLst>
              <a:ext uri="{FF2B5EF4-FFF2-40B4-BE49-F238E27FC236}">
                <a16:creationId xmlns:a16="http://schemas.microsoft.com/office/drawing/2014/main" id="{E3848101-3615-5445-BBA3-06B1902F69B2}"/>
              </a:ext>
            </a:extLst>
          </p:cNvPr>
          <p:cNvSpPr/>
          <p:nvPr/>
        </p:nvSpPr>
        <p:spPr>
          <a:xfrm>
            <a:off x="3622998" y="5170745"/>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8AFE640B-4D1A-1646-902B-E398C8DED6FA}"/>
              </a:ext>
            </a:extLst>
          </p:cNvPr>
          <p:cNvSpPr txBox="1"/>
          <p:nvPr/>
        </p:nvSpPr>
        <p:spPr>
          <a:xfrm>
            <a:off x="3278175" y="6039238"/>
            <a:ext cx="1055656" cy="461665"/>
          </a:xfrm>
          <a:prstGeom prst="rect">
            <a:avLst/>
          </a:prstGeom>
          <a:noFill/>
          <a:ln>
            <a:noFill/>
          </a:ln>
        </p:spPr>
        <p:txBody>
          <a:bodyPr wrap="square" rtlCol="0">
            <a:spAutoFit/>
          </a:bodyPr>
          <a:lstStyle/>
          <a:p>
            <a:pPr algn="ctr"/>
            <a:r>
              <a:rPr lang="ja-JP" altLang="en-US" sz="1200"/>
              <a:t>公共交通</a:t>
            </a:r>
            <a:endParaRPr lang="en-US" altLang="ja-JP" sz="1200" dirty="0"/>
          </a:p>
          <a:p>
            <a:pPr algn="ctr"/>
            <a:r>
              <a:rPr lang="ja-JP" altLang="en-US" sz="1200"/>
              <a:t>機関以外</a:t>
            </a:r>
            <a:endParaRPr kumimoji="1" lang="en-US" altLang="ja-JP" sz="1200" dirty="0"/>
          </a:p>
        </p:txBody>
      </p:sp>
      <p:cxnSp>
        <p:nvCxnSpPr>
          <p:cNvPr id="30" name="直線矢印コネクタ 29">
            <a:extLst>
              <a:ext uri="{FF2B5EF4-FFF2-40B4-BE49-F238E27FC236}">
                <a16:creationId xmlns:a16="http://schemas.microsoft.com/office/drawing/2014/main" id="{67233E05-BDEF-7B4F-AA9A-D8362322E3A5}"/>
              </a:ext>
            </a:extLst>
          </p:cNvPr>
          <p:cNvCxnSpPr>
            <a:cxnSpLocks/>
          </p:cNvCxnSpPr>
          <p:nvPr/>
        </p:nvCxnSpPr>
        <p:spPr>
          <a:xfrm>
            <a:off x="4891754" y="5637485"/>
            <a:ext cx="0" cy="20638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B4D93D28-4254-2B49-9B79-56B8BF029F9A}"/>
              </a:ext>
            </a:extLst>
          </p:cNvPr>
          <p:cNvSpPr txBox="1"/>
          <p:nvPr/>
        </p:nvSpPr>
        <p:spPr>
          <a:xfrm>
            <a:off x="5858684" y="3639150"/>
            <a:ext cx="1055656" cy="461665"/>
          </a:xfrm>
          <a:prstGeom prst="rect">
            <a:avLst/>
          </a:prstGeom>
          <a:noFill/>
          <a:ln>
            <a:noFill/>
          </a:ln>
        </p:spPr>
        <p:txBody>
          <a:bodyPr wrap="square" rtlCol="0">
            <a:spAutoFit/>
          </a:bodyPr>
          <a:lstStyle/>
          <a:p>
            <a:pPr algn="ctr"/>
            <a:r>
              <a:rPr kumimoji="1" lang="ja-JP" altLang="en-US" sz="1200"/>
              <a:t>都道府県</a:t>
            </a:r>
            <a:endParaRPr kumimoji="1" lang="en-US" altLang="ja-JP" sz="1200" dirty="0"/>
          </a:p>
          <a:p>
            <a:pPr algn="ctr"/>
            <a:r>
              <a:rPr kumimoji="1" lang="ja-JP" altLang="en-US" sz="1200"/>
              <a:t>対策本部</a:t>
            </a:r>
            <a:endParaRPr kumimoji="1" lang="en-US" altLang="ja-JP" sz="1200" dirty="0"/>
          </a:p>
        </p:txBody>
      </p:sp>
      <p:cxnSp>
        <p:nvCxnSpPr>
          <p:cNvPr id="54" name="直線矢印コネクタ 53">
            <a:extLst>
              <a:ext uri="{FF2B5EF4-FFF2-40B4-BE49-F238E27FC236}">
                <a16:creationId xmlns:a16="http://schemas.microsoft.com/office/drawing/2014/main" id="{B47465BC-C0FA-3546-BE7F-D632ED9AE9F6}"/>
              </a:ext>
            </a:extLst>
          </p:cNvPr>
          <p:cNvCxnSpPr>
            <a:cxnSpLocks/>
            <a:endCxn id="53" idx="0"/>
          </p:cNvCxnSpPr>
          <p:nvPr/>
        </p:nvCxnSpPr>
        <p:spPr>
          <a:xfrm>
            <a:off x="6386512" y="1792143"/>
            <a:ext cx="0" cy="1847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7" name="図 56">
            <a:extLst>
              <a:ext uri="{FF2B5EF4-FFF2-40B4-BE49-F238E27FC236}">
                <a16:creationId xmlns:a16="http://schemas.microsoft.com/office/drawing/2014/main" id="{86996E35-03B7-834E-B8A3-9F2AF081A42C}"/>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19102" r="23054"/>
          <a:stretch/>
        </p:blipFill>
        <p:spPr>
          <a:xfrm>
            <a:off x="3380490" y="8818068"/>
            <a:ext cx="796605" cy="853989"/>
          </a:xfrm>
          <a:prstGeom prst="rect">
            <a:avLst/>
          </a:prstGeom>
        </p:spPr>
      </p:pic>
      <p:sp>
        <p:nvSpPr>
          <p:cNvPr id="58" name="テキスト ボックス 57">
            <a:extLst>
              <a:ext uri="{FF2B5EF4-FFF2-40B4-BE49-F238E27FC236}">
                <a16:creationId xmlns:a16="http://schemas.microsoft.com/office/drawing/2014/main" id="{E371B341-2AA3-2B48-8F7B-BA20355C9595}"/>
              </a:ext>
            </a:extLst>
          </p:cNvPr>
          <p:cNvSpPr txBox="1"/>
          <p:nvPr/>
        </p:nvSpPr>
        <p:spPr>
          <a:xfrm>
            <a:off x="4985360" y="9026790"/>
            <a:ext cx="1680968" cy="461665"/>
          </a:xfrm>
          <a:prstGeom prst="rect">
            <a:avLst/>
          </a:prstGeom>
          <a:noFill/>
          <a:ln>
            <a:noFill/>
          </a:ln>
        </p:spPr>
        <p:txBody>
          <a:bodyPr wrap="square" rtlCol="0">
            <a:spAutoFit/>
          </a:bodyPr>
          <a:lstStyle/>
          <a:p>
            <a:r>
              <a:rPr kumimoji="1" lang="ja-JP" altLang="en-US" sz="1200"/>
              <a:t>感染症</a:t>
            </a:r>
            <a:endParaRPr kumimoji="1" lang="en-US" altLang="ja-JP" sz="1200" dirty="0"/>
          </a:p>
          <a:p>
            <a:r>
              <a:rPr kumimoji="1" lang="ja-JP" altLang="en-US" sz="1200"/>
              <a:t>指定医療施設</a:t>
            </a:r>
            <a:endParaRPr kumimoji="1" lang="en-US" altLang="ja-JP" sz="1200" dirty="0"/>
          </a:p>
        </p:txBody>
      </p:sp>
      <p:cxnSp>
        <p:nvCxnSpPr>
          <p:cNvPr id="39" name="直線矢印コネクタ 38">
            <a:extLst>
              <a:ext uri="{FF2B5EF4-FFF2-40B4-BE49-F238E27FC236}">
                <a16:creationId xmlns:a16="http://schemas.microsoft.com/office/drawing/2014/main" id="{AB853C3B-F0C4-C24D-8D28-76F9CFF50185}"/>
              </a:ext>
            </a:extLst>
          </p:cNvPr>
          <p:cNvCxnSpPr>
            <a:cxnSpLocks/>
          </p:cNvCxnSpPr>
          <p:nvPr/>
        </p:nvCxnSpPr>
        <p:spPr>
          <a:xfrm>
            <a:off x="5692789" y="3728291"/>
            <a:ext cx="0" cy="12255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61F17F7A-4AA3-3B4C-928E-9147D88AFDFA}"/>
              </a:ext>
            </a:extLst>
          </p:cNvPr>
          <p:cNvSpPr txBox="1"/>
          <p:nvPr/>
        </p:nvSpPr>
        <p:spPr>
          <a:xfrm>
            <a:off x="4853033" y="4347686"/>
            <a:ext cx="1398696" cy="285741"/>
          </a:xfrm>
          <a:prstGeom prst="rect">
            <a:avLst/>
          </a:prstGeom>
          <a:solidFill>
            <a:schemeClr val="bg1"/>
          </a:solidFill>
          <a:ln>
            <a:solidFill>
              <a:schemeClr val="accent1"/>
            </a:solidFill>
          </a:ln>
        </p:spPr>
        <p:txBody>
          <a:bodyPr wrap="square" rtlCol="0">
            <a:spAutoFit/>
          </a:bodyPr>
          <a:lstStyle/>
          <a:p>
            <a:pPr algn="ctr"/>
            <a:r>
              <a:rPr kumimoji="1" lang="ja-JP" altLang="en-US" sz="1200"/>
              <a:t>滞在者情報</a:t>
            </a:r>
            <a:endParaRPr kumimoji="1" lang="en-US" altLang="ja-JP" sz="1200" dirty="0"/>
          </a:p>
        </p:txBody>
      </p:sp>
      <p:sp>
        <p:nvSpPr>
          <p:cNvPr id="42" name="テキスト ボックス 41">
            <a:extLst>
              <a:ext uri="{FF2B5EF4-FFF2-40B4-BE49-F238E27FC236}">
                <a16:creationId xmlns:a16="http://schemas.microsoft.com/office/drawing/2014/main" id="{D1697394-7C4D-9646-979F-DBBB728E6F76}"/>
              </a:ext>
            </a:extLst>
          </p:cNvPr>
          <p:cNvSpPr txBox="1"/>
          <p:nvPr/>
        </p:nvSpPr>
        <p:spPr>
          <a:xfrm>
            <a:off x="4370602" y="6047952"/>
            <a:ext cx="1055656" cy="461665"/>
          </a:xfrm>
          <a:prstGeom prst="rect">
            <a:avLst/>
          </a:prstGeom>
          <a:solidFill>
            <a:schemeClr val="bg1"/>
          </a:solidFill>
          <a:ln>
            <a:solidFill>
              <a:schemeClr val="accent1"/>
            </a:solidFill>
          </a:ln>
        </p:spPr>
        <p:txBody>
          <a:bodyPr wrap="square" rtlCol="0">
            <a:spAutoFit/>
          </a:bodyPr>
          <a:lstStyle/>
          <a:p>
            <a:pPr algn="ctr"/>
            <a:r>
              <a:rPr kumimoji="1" lang="ja-JP" altLang="en-US" sz="1200"/>
              <a:t>滞在中の</a:t>
            </a:r>
            <a:endParaRPr kumimoji="1" lang="en-US" altLang="ja-JP" sz="1200" dirty="0"/>
          </a:p>
          <a:p>
            <a:pPr algn="ctr"/>
            <a:r>
              <a:rPr kumimoji="1" lang="ja-JP" altLang="en-US" sz="1200"/>
              <a:t>聞き取り</a:t>
            </a:r>
            <a:endParaRPr kumimoji="1" lang="en-US" altLang="ja-JP" sz="1200" dirty="0"/>
          </a:p>
        </p:txBody>
      </p:sp>
      <p:cxnSp>
        <p:nvCxnSpPr>
          <p:cNvPr id="43" name="直線矢印コネクタ 42">
            <a:extLst>
              <a:ext uri="{FF2B5EF4-FFF2-40B4-BE49-F238E27FC236}">
                <a16:creationId xmlns:a16="http://schemas.microsoft.com/office/drawing/2014/main" id="{C3D8912A-500F-DA45-AFC3-9E8CE0D21491}"/>
              </a:ext>
            </a:extLst>
          </p:cNvPr>
          <p:cNvCxnSpPr>
            <a:cxnSpLocks/>
          </p:cNvCxnSpPr>
          <p:nvPr/>
        </p:nvCxnSpPr>
        <p:spPr>
          <a:xfrm>
            <a:off x="5960760" y="5620153"/>
            <a:ext cx="0" cy="32604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下矢印 49">
            <a:extLst>
              <a:ext uri="{FF2B5EF4-FFF2-40B4-BE49-F238E27FC236}">
                <a16:creationId xmlns:a16="http://schemas.microsoft.com/office/drawing/2014/main" id="{C95F2843-CFB3-EC4B-A62C-642089F30DB1}"/>
              </a:ext>
            </a:extLst>
          </p:cNvPr>
          <p:cNvSpPr/>
          <p:nvPr/>
        </p:nvSpPr>
        <p:spPr>
          <a:xfrm>
            <a:off x="3622998" y="8647534"/>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71E47C37-858A-8948-8692-246B11523EE1}"/>
              </a:ext>
            </a:extLst>
          </p:cNvPr>
          <p:cNvSpPr txBox="1"/>
          <p:nvPr/>
        </p:nvSpPr>
        <p:spPr>
          <a:xfrm>
            <a:off x="5319371" y="8066665"/>
            <a:ext cx="1269541" cy="276999"/>
          </a:xfrm>
          <a:prstGeom prst="rect">
            <a:avLst/>
          </a:prstGeom>
          <a:solidFill>
            <a:schemeClr val="bg1"/>
          </a:solidFill>
          <a:ln>
            <a:solidFill>
              <a:schemeClr val="accent1"/>
            </a:solidFill>
          </a:ln>
        </p:spPr>
        <p:txBody>
          <a:bodyPr wrap="square" rtlCol="0">
            <a:spAutoFit/>
          </a:bodyPr>
          <a:lstStyle/>
          <a:p>
            <a:pPr algn="ctr"/>
            <a:r>
              <a:rPr kumimoji="1" lang="ja-JP" altLang="en-US" sz="1200"/>
              <a:t>発症時対応</a:t>
            </a:r>
            <a:endParaRPr kumimoji="1" lang="en-US" altLang="ja-JP" sz="1200" dirty="0"/>
          </a:p>
        </p:txBody>
      </p:sp>
      <p:cxnSp>
        <p:nvCxnSpPr>
          <p:cNvPr id="63" name="カギ線コネクタ 62">
            <a:extLst>
              <a:ext uri="{FF2B5EF4-FFF2-40B4-BE49-F238E27FC236}">
                <a16:creationId xmlns:a16="http://schemas.microsoft.com/office/drawing/2014/main" id="{FB2EA038-0C14-8148-B571-CDB4A21EB089}"/>
              </a:ext>
            </a:extLst>
          </p:cNvPr>
          <p:cNvCxnSpPr>
            <a:cxnSpLocks/>
            <a:stCxn id="53" idx="2"/>
            <a:endCxn id="32" idx="3"/>
          </p:cNvCxnSpPr>
          <p:nvPr/>
        </p:nvCxnSpPr>
        <p:spPr>
          <a:xfrm rot="5400000">
            <a:off x="5494641" y="4497450"/>
            <a:ext cx="1288506" cy="4952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B951CC32-3FF3-4945-ADFD-1B574E9B2B49}"/>
              </a:ext>
            </a:extLst>
          </p:cNvPr>
          <p:cNvCxnSpPr>
            <a:cxnSpLocks/>
          </p:cNvCxnSpPr>
          <p:nvPr/>
        </p:nvCxnSpPr>
        <p:spPr>
          <a:xfrm>
            <a:off x="5692789" y="3118987"/>
            <a:ext cx="0" cy="2252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5" name="図 64">
            <a:extLst>
              <a:ext uri="{FF2B5EF4-FFF2-40B4-BE49-F238E27FC236}">
                <a16:creationId xmlns:a16="http://schemas.microsoft.com/office/drawing/2014/main" id="{7D5B8A5E-64DB-F845-95F4-81432C18223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199703" y="4200681"/>
            <a:ext cx="538757" cy="538757"/>
          </a:xfrm>
          <a:prstGeom prst="rect">
            <a:avLst/>
          </a:prstGeom>
        </p:spPr>
      </p:pic>
      <p:pic>
        <p:nvPicPr>
          <p:cNvPr id="76" name="図 75">
            <a:extLst>
              <a:ext uri="{FF2B5EF4-FFF2-40B4-BE49-F238E27FC236}">
                <a16:creationId xmlns:a16="http://schemas.microsoft.com/office/drawing/2014/main" id="{0F7DF71A-A031-2E43-9D89-539216CF219F}"/>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71833" y="8880592"/>
            <a:ext cx="754062" cy="754062"/>
          </a:xfrm>
          <a:prstGeom prst="rect">
            <a:avLst/>
          </a:prstGeom>
        </p:spPr>
      </p:pic>
      <p:sp>
        <p:nvSpPr>
          <p:cNvPr id="4" name="スライド番号プレースホルダー 3">
            <a:extLst>
              <a:ext uri="{FF2B5EF4-FFF2-40B4-BE49-F238E27FC236}">
                <a16:creationId xmlns:a16="http://schemas.microsoft.com/office/drawing/2014/main" id="{5649BAE4-1921-C246-959E-0AD5975E2914}"/>
              </a:ext>
            </a:extLst>
          </p:cNvPr>
          <p:cNvSpPr>
            <a:spLocks noGrp="1"/>
          </p:cNvSpPr>
          <p:nvPr>
            <p:ph type="sldNum" sz="quarter" idx="12"/>
          </p:nvPr>
        </p:nvSpPr>
        <p:spPr/>
        <p:txBody>
          <a:bodyPr/>
          <a:lstStyle/>
          <a:p>
            <a:fld id="{D26F39CE-828E-974C-A2DD-8D56C23B278A}" type="slidenum">
              <a:rPr kumimoji="1" lang="ja-JP" altLang="en-US" smtClean="0"/>
              <a:t>35</a:t>
            </a:fld>
            <a:endParaRPr kumimoji="1" lang="ja-JP" altLang="en-US"/>
          </a:p>
        </p:txBody>
      </p:sp>
      <p:sp>
        <p:nvSpPr>
          <p:cNvPr id="48" name="タイトル 1">
            <a:extLst>
              <a:ext uri="{FF2B5EF4-FFF2-40B4-BE49-F238E27FC236}">
                <a16:creationId xmlns:a16="http://schemas.microsoft.com/office/drawing/2014/main" id="{83083B08-9116-E541-91C5-D64B71C31151}"/>
              </a:ext>
            </a:extLst>
          </p:cNvPr>
          <p:cNvSpPr txBox="1">
            <a:spLocks/>
          </p:cNvSpPr>
          <p:nvPr/>
        </p:nvSpPr>
        <p:spPr>
          <a:xfrm>
            <a:off x="471487" y="236016"/>
            <a:ext cx="5915025" cy="1915009"/>
          </a:xfrm>
          <a:prstGeom prst="rect">
            <a:avLst/>
          </a:prstGeom>
        </p:spPr>
        <p:txBody>
          <a:bodyPr vert="horz" lIns="91440" tIns="45720" rIns="91440" bIns="45720" rtlCol="0" anchor="ctr">
            <a:normAutofit/>
          </a:bodyPr>
          <a:lst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a:lstStyle>
          <a:p>
            <a:r>
              <a:rPr lang="en-US" altLang="ja-JP" dirty="0"/>
              <a:t>3. </a:t>
            </a:r>
            <a:r>
              <a:rPr lang="ja-JP" altLang="en-US"/>
              <a:t>感染経路別予防策</a:t>
            </a:r>
            <a:br>
              <a:rPr lang="en-US" altLang="ja-JP" dirty="0"/>
            </a:br>
            <a:r>
              <a:rPr lang="ja-JP" altLang="en-US" sz="1800"/>
              <a:t>自主的待機者の医療行政側管理体制</a:t>
            </a:r>
          </a:p>
        </p:txBody>
      </p:sp>
    </p:spTree>
    <p:extLst>
      <p:ext uri="{BB962C8B-B14F-4D97-AF65-F5344CB8AC3E}">
        <p14:creationId xmlns:p14="http://schemas.microsoft.com/office/powerpoint/2010/main" val="679091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0D52E90-8EC3-954C-AA84-55A26BA712AD}"/>
              </a:ext>
            </a:extLst>
          </p:cNvPr>
          <p:cNvSpPr>
            <a:spLocks noGrp="1"/>
          </p:cNvSpPr>
          <p:nvPr>
            <p:ph sz="half" idx="1"/>
          </p:nvPr>
        </p:nvSpPr>
        <p:spPr>
          <a:xfrm>
            <a:off x="471488" y="2069438"/>
            <a:ext cx="2914650" cy="7732930"/>
          </a:xfrm>
        </p:spPr>
        <p:txBody>
          <a:bodyPr>
            <a:noAutofit/>
          </a:bodyPr>
          <a:lstStyle/>
          <a:p>
            <a:pPr marL="0" indent="0">
              <a:buNone/>
            </a:pPr>
            <a:r>
              <a:rPr kumimoji="1" lang="ja-JP" altLang="en-US" sz="1200">
                <a:latin typeface="+mn-ea"/>
              </a:rPr>
              <a:t>現在、調査中です、</a:t>
            </a:r>
            <a:endParaRPr kumimoji="1" lang="en-US" altLang="ja-JP" sz="1200" dirty="0">
              <a:latin typeface="+mn-ea"/>
            </a:endParaRPr>
          </a:p>
        </p:txBody>
      </p:sp>
      <p:sp>
        <p:nvSpPr>
          <p:cNvPr id="4" name="スライド番号プレースホルダー 3">
            <a:extLst>
              <a:ext uri="{FF2B5EF4-FFF2-40B4-BE49-F238E27FC236}">
                <a16:creationId xmlns:a16="http://schemas.microsoft.com/office/drawing/2014/main" id="{5649BAE4-1921-C246-959E-0AD5975E2914}"/>
              </a:ext>
            </a:extLst>
          </p:cNvPr>
          <p:cNvSpPr>
            <a:spLocks noGrp="1"/>
          </p:cNvSpPr>
          <p:nvPr>
            <p:ph type="sldNum" sz="quarter" idx="12"/>
          </p:nvPr>
        </p:nvSpPr>
        <p:spPr/>
        <p:txBody>
          <a:bodyPr/>
          <a:lstStyle/>
          <a:p>
            <a:fld id="{D26F39CE-828E-974C-A2DD-8D56C23B278A}" type="slidenum">
              <a:rPr kumimoji="1" lang="ja-JP" altLang="en-US" smtClean="0"/>
              <a:t>36</a:t>
            </a:fld>
            <a:endParaRPr kumimoji="1" lang="ja-JP" altLang="en-US"/>
          </a:p>
        </p:txBody>
      </p:sp>
      <p:sp>
        <p:nvSpPr>
          <p:cNvPr id="48" name="タイトル 1">
            <a:extLst>
              <a:ext uri="{FF2B5EF4-FFF2-40B4-BE49-F238E27FC236}">
                <a16:creationId xmlns:a16="http://schemas.microsoft.com/office/drawing/2014/main" id="{83083B08-9116-E541-91C5-D64B71C31151}"/>
              </a:ext>
            </a:extLst>
          </p:cNvPr>
          <p:cNvSpPr txBox="1">
            <a:spLocks/>
          </p:cNvSpPr>
          <p:nvPr/>
        </p:nvSpPr>
        <p:spPr>
          <a:xfrm>
            <a:off x="471487" y="236016"/>
            <a:ext cx="5915025" cy="1915009"/>
          </a:xfrm>
          <a:prstGeom prst="rect">
            <a:avLst/>
          </a:prstGeom>
        </p:spPr>
        <p:txBody>
          <a:bodyPr vert="horz" lIns="91440" tIns="45720" rIns="91440" bIns="45720" rtlCol="0" anchor="ctr">
            <a:normAutofit/>
          </a:bodyPr>
          <a:lst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a:lstStyle>
          <a:p>
            <a:r>
              <a:rPr lang="en-US" altLang="ja-JP" dirty="0"/>
              <a:t>3. </a:t>
            </a:r>
            <a:r>
              <a:rPr lang="ja-JP" altLang="en-US"/>
              <a:t>感染経路別予防策</a:t>
            </a:r>
            <a:br>
              <a:rPr lang="en-US" altLang="ja-JP" dirty="0"/>
            </a:br>
            <a:r>
              <a:rPr lang="ja-JP" altLang="en-US" sz="1800"/>
              <a:t>軽度発症者の医療行政側管理体制</a:t>
            </a:r>
          </a:p>
        </p:txBody>
      </p:sp>
    </p:spTree>
    <p:extLst>
      <p:ext uri="{BB962C8B-B14F-4D97-AF65-F5344CB8AC3E}">
        <p14:creationId xmlns:p14="http://schemas.microsoft.com/office/powerpoint/2010/main" val="2509902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D59E28-BA1B-4C45-B7A7-B5A0AB7F5C86}"/>
              </a:ext>
            </a:extLst>
          </p:cNvPr>
          <p:cNvSpPr>
            <a:spLocks noGrp="1"/>
          </p:cNvSpPr>
          <p:nvPr>
            <p:ph type="title"/>
          </p:nvPr>
        </p:nvSpPr>
        <p:spPr/>
        <p:txBody>
          <a:bodyPr/>
          <a:lstStyle/>
          <a:p>
            <a:r>
              <a:rPr lang="ja-JP" altLang="en-US"/>
              <a:t>感染経路別予防策</a:t>
            </a:r>
            <a:br>
              <a:rPr lang="en-US" altLang="ja-JP" dirty="0"/>
            </a:br>
            <a:r>
              <a:rPr lang="ja-JP" altLang="en-US" sz="1800"/>
              <a:t>新型コロナウイルス感染症の感染対策 </a:t>
            </a:r>
            <a:endParaRPr kumimoji="1" lang="ja-JP" altLang="en-US" sz="1800"/>
          </a:p>
        </p:txBody>
      </p:sp>
      <p:sp>
        <p:nvSpPr>
          <p:cNvPr id="3" name="コンテンツ プレースホルダー 2">
            <a:extLst>
              <a:ext uri="{FF2B5EF4-FFF2-40B4-BE49-F238E27FC236}">
                <a16:creationId xmlns:a16="http://schemas.microsoft.com/office/drawing/2014/main" id="{C3FDF398-EE3B-954A-A48C-E3C5D6C49807}"/>
              </a:ext>
            </a:extLst>
          </p:cNvPr>
          <p:cNvSpPr>
            <a:spLocks noGrp="1"/>
          </p:cNvSpPr>
          <p:nvPr>
            <p:ph idx="1"/>
          </p:nvPr>
        </p:nvSpPr>
        <p:spPr>
          <a:xfrm>
            <a:off x="471488" y="2637436"/>
            <a:ext cx="5915025" cy="3064864"/>
          </a:xfrm>
        </p:spPr>
        <p:txBody>
          <a:bodyPr/>
          <a:lstStyle/>
          <a:p>
            <a:r>
              <a:rPr kumimoji="1" lang="ja-JP" altLang="en-US"/>
              <a:t>感染症の疑いがある宿泊者や、すでに感染が確認され軽度な症状の宿泊者については、これまでの予防策に追加して「</a:t>
            </a:r>
            <a:r>
              <a:rPr kumimoji="1" lang="ja-JP" altLang="en-US" b="1"/>
              <a:t>感染経路別予防策」</a:t>
            </a:r>
            <a:r>
              <a:rPr kumimoji="1" lang="ja-JP" altLang="en-US"/>
              <a:t>を行う。</a:t>
            </a:r>
            <a:endParaRPr kumimoji="1" lang="en-US" altLang="ja-JP" dirty="0"/>
          </a:p>
          <a:p>
            <a:r>
              <a:rPr lang="ja-JP" altLang="en-US" b="1"/>
              <a:t>感染経路別予防策</a:t>
            </a:r>
            <a:endParaRPr lang="en-US" altLang="ja-JP" b="1" dirty="0"/>
          </a:p>
          <a:p>
            <a:pPr marL="342900" indent="-342900">
              <a:buAutoNum type="arabicPeriod"/>
            </a:pPr>
            <a:r>
              <a:rPr lang="ja-JP" altLang="en-US" b="1"/>
              <a:t>対象者の隔離</a:t>
            </a:r>
            <a:br>
              <a:rPr lang="en-US" altLang="ja-JP" dirty="0"/>
            </a:br>
            <a:r>
              <a:rPr lang="ja-JP" altLang="en-US"/>
              <a:t>滞在部屋からの外出を禁止する</a:t>
            </a:r>
            <a:endParaRPr lang="en-US" altLang="ja-JP" dirty="0"/>
          </a:p>
          <a:p>
            <a:pPr marL="342900" indent="-342900">
              <a:buAutoNum type="arabicPeriod"/>
            </a:pPr>
            <a:r>
              <a:rPr kumimoji="1" lang="ja-JP" altLang="en-US" b="1"/>
              <a:t>従業員・他の宿泊者の接触禁止</a:t>
            </a:r>
            <a:br>
              <a:rPr kumimoji="1" lang="en-US" altLang="ja-JP" dirty="0"/>
            </a:br>
            <a:r>
              <a:rPr kumimoji="1" lang="ja-JP" altLang="en-US"/>
              <a:t>体調の急変等の緊急な場合を除き滞在者と接触しない</a:t>
            </a:r>
            <a:endParaRPr lang="en-US" altLang="ja-JP" dirty="0"/>
          </a:p>
          <a:p>
            <a:pPr marL="342900" indent="-342900">
              <a:buAutoNum type="arabicPeriod"/>
            </a:pPr>
            <a:r>
              <a:rPr kumimoji="1" lang="ja-JP" altLang="en-US" b="1"/>
              <a:t>退去後、緊急時の入室は感染予防策を徹底する</a:t>
            </a:r>
            <a:endParaRPr kumimoji="1" lang="en-US" altLang="ja-JP" b="1" dirty="0"/>
          </a:p>
          <a:p>
            <a:pPr marL="342900" indent="-342900">
              <a:buAutoNum type="arabicPeriod"/>
            </a:pPr>
            <a:r>
              <a:rPr kumimoji="1" lang="ja-JP" altLang="en-US" b="1"/>
              <a:t>ゾーニングの管理</a:t>
            </a:r>
            <a:br>
              <a:rPr lang="en-US" altLang="ja-JP" b="1" dirty="0"/>
            </a:br>
            <a:r>
              <a:rPr lang="ja-JP" altLang="en-US"/>
              <a:t>感染拡大を防ぐため部屋外の経路について、非感染者と分離したゾーニングを設置する。</a:t>
            </a:r>
            <a:endParaRPr kumimoji="1" lang="en-US" altLang="ja-JP" dirty="0"/>
          </a:p>
        </p:txBody>
      </p:sp>
      <p:sp>
        <p:nvSpPr>
          <p:cNvPr id="4" name="スライド番号プレースホルダー 3">
            <a:extLst>
              <a:ext uri="{FF2B5EF4-FFF2-40B4-BE49-F238E27FC236}">
                <a16:creationId xmlns:a16="http://schemas.microsoft.com/office/drawing/2014/main" id="{EB9D1863-D8DB-F240-855C-AA75910F12F5}"/>
              </a:ext>
            </a:extLst>
          </p:cNvPr>
          <p:cNvSpPr>
            <a:spLocks noGrp="1"/>
          </p:cNvSpPr>
          <p:nvPr>
            <p:ph type="sldNum" sz="quarter" idx="12"/>
          </p:nvPr>
        </p:nvSpPr>
        <p:spPr/>
        <p:txBody>
          <a:bodyPr/>
          <a:lstStyle/>
          <a:p>
            <a:r>
              <a:rPr lang="en-US" altLang="ja-JP"/>
              <a:t>-</a:t>
            </a:r>
            <a:fld id="{D26F39CE-828E-974C-A2DD-8D56C23B278A}" type="slidenum">
              <a:rPr lang="ja-JP" altLang="en-US" smtClean="0"/>
              <a:pPr/>
              <a:t>37</a:t>
            </a:fld>
            <a:r>
              <a:rPr lang="en-US" altLang="ja-JP"/>
              <a:t>-</a:t>
            </a:r>
            <a:endParaRPr lang="ja-JP" altLang="en-US"/>
          </a:p>
        </p:txBody>
      </p:sp>
      <p:pic>
        <p:nvPicPr>
          <p:cNvPr id="5" name="図 4">
            <a:extLst>
              <a:ext uri="{FF2B5EF4-FFF2-40B4-BE49-F238E27FC236}">
                <a16:creationId xmlns:a16="http://schemas.microsoft.com/office/drawing/2014/main" id="{0F2ED04A-7E95-6942-B782-01CE1E89406E}"/>
              </a:ext>
            </a:extLst>
          </p:cNvPr>
          <p:cNvPicPr>
            <a:picLocks noChangeAspect="1"/>
          </p:cNvPicPr>
          <p:nvPr/>
        </p:nvPicPr>
        <p:blipFill>
          <a:blip r:embed="rId2"/>
          <a:stretch>
            <a:fillRect/>
          </a:stretch>
        </p:blipFill>
        <p:spPr>
          <a:xfrm>
            <a:off x="471487" y="5805084"/>
            <a:ext cx="5670715" cy="3575016"/>
          </a:xfrm>
          <a:prstGeom prst="rect">
            <a:avLst/>
          </a:prstGeom>
        </p:spPr>
      </p:pic>
      <p:sp>
        <p:nvSpPr>
          <p:cNvPr id="9" name="角丸四角形 8">
            <a:extLst>
              <a:ext uri="{FF2B5EF4-FFF2-40B4-BE49-F238E27FC236}">
                <a16:creationId xmlns:a16="http://schemas.microsoft.com/office/drawing/2014/main" id="{BB55F250-BE5E-CD4A-A33C-D8E936084417}"/>
              </a:ext>
            </a:extLst>
          </p:cNvPr>
          <p:cNvSpPr/>
          <p:nvPr/>
        </p:nvSpPr>
        <p:spPr>
          <a:xfrm>
            <a:off x="519597" y="2049051"/>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a:t>感染経路別予防策の計画と実施</a:t>
            </a:r>
            <a:endParaRPr kumimoji="1" lang="ja-JP" altLang="en-US" sz="1600">
              <a:solidFill>
                <a:schemeClr val="bg1"/>
              </a:solidFill>
            </a:endParaRPr>
          </a:p>
        </p:txBody>
      </p:sp>
    </p:spTree>
    <p:extLst>
      <p:ext uri="{BB962C8B-B14F-4D97-AF65-F5344CB8AC3E}">
        <p14:creationId xmlns:p14="http://schemas.microsoft.com/office/powerpoint/2010/main" val="3108221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2B031A-34F8-E44B-BAA9-84336C5C6349}"/>
              </a:ext>
            </a:extLst>
          </p:cNvPr>
          <p:cNvSpPr>
            <a:spLocks noGrp="1"/>
          </p:cNvSpPr>
          <p:nvPr>
            <p:ph type="title"/>
          </p:nvPr>
        </p:nvSpPr>
        <p:spPr/>
        <p:txBody>
          <a:bodyPr/>
          <a:lstStyle/>
          <a:p>
            <a:r>
              <a:rPr lang="ja-JP" altLang="en-US"/>
              <a:t>感染経路別予防策</a:t>
            </a:r>
            <a:br>
              <a:rPr lang="en-US" altLang="ja-JP" dirty="0"/>
            </a:br>
            <a:r>
              <a:rPr lang="ja-JP" altLang="en-US" sz="1800"/>
              <a:t>対象者の隔離：滞在部屋</a:t>
            </a:r>
            <a:endParaRPr kumimoji="1" lang="ja-JP" altLang="en-US" sz="1800"/>
          </a:p>
        </p:txBody>
      </p:sp>
      <p:sp>
        <p:nvSpPr>
          <p:cNvPr id="3" name="コンテンツ プレースホルダー 2">
            <a:extLst>
              <a:ext uri="{FF2B5EF4-FFF2-40B4-BE49-F238E27FC236}">
                <a16:creationId xmlns:a16="http://schemas.microsoft.com/office/drawing/2014/main" id="{A011253B-E29E-EA45-8DC6-370B931727B1}"/>
              </a:ext>
            </a:extLst>
          </p:cNvPr>
          <p:cNvSpPr>
            <a:spLocks noGrp="1"/>
          </p:cNvSpPr>
          <p:nvPr>
            <p:ph idx="1"/>
          </p:nvPr>
        </p:nvSpPr>
        <p:spPr>
          <a:xfrm>
            <a:off x="471488" y="2637436"/>
            <a:ext cx="5915025" cy="4148099"/>
          </a:xfrm>
        </p:spPr>
        <p:txBody>
          <a:bodyPr/>
          <a:lstStyle/>
          <a:p>
            <a:r>
              <a:rPr lang="ja-JP" altLang="en-US" sz="1600"/>
              <a:t>滞在中は、部屋から出ることは禁止されます。</a:t>
            </a:r>
            <a:endParaRPr lang="en-US" altLang="ja-JP" sz="1600" dirty="0"/>
          </a:p>
          <a:p>
            <a:endParaRPr lang="en-US" altLang="ja-JP" sz="1600" dirty="0">
              <a:solidFill>
                <a:srgbClr val="FF0000"/>
              </a:solidFill>
            </a:endParaRPr>
          </a:p>
          <a:p>
            <a:r>
              <a:rPr lang="ja-JP" altLang="en-US" sz="1600"/>
              <a:t>施設では、滞在者がエレベータや非常階段、非常口等をつかった施設外への外出については、厳重に監視を行うこと。</a:t>
            </a:r>
            <a:endParaRPr lang="en-US" altLang="ja-JP" sz="1600" dirty="0"/>
          </a:p>
          <a:p>
            <a:endParaRPr lang="en-US" altLang="ja-JP" sz="1600" dirty="0"/>
          </a:p>
          <a:p>
            <a:r>
              <a:rPr lang="ja-JP" altLang="en-US" sz="1600">
                <a:solidFill>
                  <a:srgbClr val="FF0000"/>
                </a:solidFill>
              </a:rPr>
              <a:t>滞在者が、施設より外に買い物や運動、喫煙を目的とした外出が懸念されます。</a:t>
            </a:r>
            <a:endParaRPr lang="en-US" altLang="ja-JP" sz="1600" dirty="0">
              <a:solidFill>
                <a:srgbClr val="FF0000"/>
              </a:solidFill>
            </a:endParaRPr>
          </a:p>
          <a:p>
            <a:r>
              <a:rPr lang="ja-JP" altLang="en-US" sz="1600">
                <a:solidFill>
                  <a:srgbClr val="FF0000"/>
                </a:solidFill>
              </a:rPr>
              <a:t>周辺住民への影響も十分に効力なくてはなりませんので、滞在者への理解を得るとともに、徹底した管理を行なってください。</a:t>
            </a:r>
            <a:endParaRPr lang="en-US" altLang="ja-JP" sz="1600" dirty="0">
              <a:solidFill>
                <a:srgbClr val="FF0000"/>
              </a:solidFill>
            </a:endParaRPr>
          </a:p>
          <a:p>
            <a:endParaRPr lang="en-US" altLang="ja-JP" sz="1600" dirty="0"/>
          </a:p>
          <a:p>
            <a:endParaRPr lang="en-US" altLang="ja-JP" sz="1600" dirty="0"/>
          </a:p>
          <a:p>
            <a:r>
              <a:rPr lang="ja-JP" altLang="en-US" sz="1600" b="1">
                <a:solidFill>
                  <a:srgbClr val="FF0000"/>
                </a:solidFill>
              </a:rPr>
              <a:t>外出者を発見した場合</a:t>
            </a:r>
            <a:endParaRPr lang="en-US" altLang="ja-JP" sz="1600" b="1" dirty="0">
              <a:solidFill>
                <a:srgbClr val="FF0000"/>
              </a:solidFill>
            </a:endParaRPr>
          </a:p>
          <a:p>
            <a:r>
              <a:rPr lang="ja-JP" altLang="en-US" sz="1600">
                <a:solidFill>
                  <a:srgbClr val="FF0000"/>
                </a:solidFill>
              </a:rPr>
              <a:t>部屋に戻ることを要請してください。施設の外に出ていることが判明した場合は、退去を含め厳しく申し渡ししてください。</a:t>
            </a:r>
            <a:endParaRPr lang="en-US" altLang="ja-JP" sz="1600" dirty="0">
              <a:solidFill>
                <a:srgbClr val="FF0000"/>
              </a:solidFill>
            </a:endParaRPr>
          </a:p>
        </p:txBody>
      </p:sp>
      <p:sp>
        <p:nvSpPr>
          <p:cNvPr id="4" name="スライド番号プレースホルダー 3">
            <a:extLst>
              <a:ext uri="{FF2B5EF4-FFF2-40B4-BE49-F238E27FC236}">
                <a16:creationId xmlns:a16="http://schemas.microsoft.com/office/drawing/2014/main" id="{DF48141E-2B61-ED40-B324-587B0B6E2344}"/>
              </a:ext>
            </a:extLst>
          </p:cNvPr>
          <p:cNvSpPr>
            <a:spLocks noGrp="1"/>
          </p:cNvSpPr>
          <p:nvPr>
            <p:ph type="sldNum" sz="quarter" idx="12"/>
          </p:nvPr>
        </p:nvSpPr>
        <p:spPr/>
        <p:txBody>
          <a:bodyPr/>
          <a:lstStyle/>
          <a:p>
            <a:r>
              <a:rPr lang="en-US" altLang="ja-JP"/>
              <a:t>-</a:t>
            </a:r>
            <a:fld id="{D26F39CE-828E-974C-A2DD-8D56C23B278A}" type="slidenum">
              <a:rPr lang="ja-JP" altLang="en-US" smtClean="0"/>
              <a:pPr/>
              <a:t>38</a:t>
            </a:fld>
            <a:r>
              <a:rPr lang="en-US" altLang="ja-JP"/>
              <a:t>-</a:t>
            </a:r>
            <a:endParaRPr lang="ja-JP" altLang="en-US"/>
          </a:p>
        </p:txBody>
      </p:sp>
      <p:pic>
        <p:nvPicPr>
          <p:cNvPr id="5" name="図 4">
            <a:extLst>
              <a:ext uri="{FF2B5EF4-FFF2-40B4-BE49-F238E27FC236}">
                <a16:creationId xmlns:a16="http://schemas.microsoft.com/office/drawing/2014/main" id="{8DBA6CB0-CD2C-1D4B-911C-F822BBF479D8}"/>
              </a:ext>
            </a:extLst>
          </p:cNvPr>
          <p:cNvPicPr>
            <a:picLocks noChangeAspect="1"/>
          </p:cNvPicPr>
          <p:nvPr/>
        </p:nvPicPr>
        <p:blipFill>
          <a:blip r:embed="rId2"/>
          <a:stretch>
            <a:fillRect/>
          </a:stretch>
        </p:blipFill>
        <p:spPr>
          <a:xfrm>
            <a:off x="2300041" y="6980474"/>
            <a:ext cx="1011395" cy="1011395"/>
          </a:xfrm>
          <a:prstGeom prst="rect">
            <a:avLst/>
          </a:prstGeom>
        </p:spPr>
      </p:pic>
      <p:sp>
        <p:nvSpPr>
          <p:cNvPr id="6" name="テキスト ボックス 5">
            <a:extLst>
              <a:ext uri="{FF2B5EF4-FFF2-40B4-BE49-F238E27FC236}">
                <a16:creationId xmlns:a16="http://schemas.microsoft.com/office/drawing/2014/main" id="{F3986E48-DA45-8F4E-B76F-46071FAEAB4E}"/>
              </a:ext>
            </a:extLst>
          </p:cNvPr>
          <p:cNvSpPr txBox="1"/>
          <p:nvPr/>
        </p:nvSpPr>
        <p:spPr>
          <a:xfrm>
            <a:off x="2108200" y="7911062"/>
            <a:ext cx="1491961" cy="276999"/>
          </a:xfrm>
          <a:prstGeom prst="rect">
            <a:avLst/>
          </a:prstGeom>
          <a:noFill/>
        </p:spPr>
        <p:txBody>
          <a:bodyPr wrap="square" rtlCol="0">
            <a:spAutoFit/>
          </a:bodyPr>
          <a:lstStyle/>
          <a:p>
            <a:pPr algn="ctr"/>
            <a:r>
              <a:rPr kumimoji="1" lang="ja-JP" altLang="en-US" sz="1200"/>
              <a:t>外出を検知</a:t>
            </a:r>
          </a:p>
        </p:txBody>
      </p:sp>
      <p:sp>
        <p:nvSpPr>
          <p:cNvPr id="9" name="テキスト ボックス 8">
            <a:extLst>
              <a:ext uri="{FF2B5EF4-FFF2-40B4-BE49-F238E27FC236}">
                <a16:creationId xmlns:a16="http://schemas.microsoft.com/office/drawing/2014/main" id="{03111F1F-6CDE-E14A-842B-4E1B91BF05F6}"/>
              </a:ext>
            </a:extLst>
          </p:cNvPr>
          <p:cNvSpPr txBox="1"/>
          <p:nvPr/>
        </p:nvSpPr>
        <p:spPr>
          <a:xfrm>
            <a:off x="2286208" y="8170585"/>
            <a:ext cx="2209592" cy="461665"/>
          </a:xfrm>
          <a:prstGeom prst="rect">
            <a:avLst/>
          </a:prstGeom>
          <a:noFill/>
        </p:spPr>
        <p:txBody>
          <a:bodyPr wrap="square" rtlCol="0">
            <a:spAutoFit/>
          </a:bodyPr>
          <a:lstStyle/>
          <a:p>
            <a:r>
              <a:rPr kumimoji="1" lang="ja-JP" altLang="en-US" sz="1200"/>
              <a:t>該当者に電話連絡し、</a:t>
            </a:r>
            <a:r>
              <a:rPr lang="ja-JP" altLang="en-US" sz="1200"/>
              <a:t>部屋へ戻るよう要請します。</a:t>
            </a:r>
            <a:endParaRPr kumimoji="1" lang="ja-JP" altLang="en-US" sz="1200"/>
          </a:p>
        </p:txBody>
      </p:sp>
      <p:sp>
        <p:nvSpPr>
          <p:cNvPr id="11" name="角丸四角形 10">
            <a:extLst>
              <a:ext uri="{FF2B5EF4-FFF2-40B4-BE49-F238E27FC236}">
                <a16:creationId xmlns:a16="http://schemas.microsoft.com/office/drawing/2014/main" id="{3BB37937-995A-1541-9CAD-C768B2124FF0}"/>
              </a:ext>
            </a:extLst>
          </p:cNvPr>
          <p:cNvSpPr/>
          <p:nvPr/>
        </p:nvSpPr>
        <p:spPr>
          <a:xfrm>
            <a:off x="519597" y="2049051"/>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bg1"/>
                </a:solidFill>
              </a:rPr>
              <a:t>部屋から外に出ることは禁止されます。</a:t>
            </a:r>
            <a:endParaRPr kumimoji="1" lang="ja-JP" altLang="en-US" sz="1600">
              <a:solidFill>
                <a:schemeClr val="bg1"/>
              </a:solidFill>
            </a:endParaRPr>
          </a:p>
        </p:txBody>
      </p:sp>
    </p:spTree>
    <p:extLst>
      <p:ext uri="{BB962C8B-B14F-4D97-AF65-F5344CB8AC3E}">
        <p14:creationId xmlns:p14="http://schemas.microsoft.com/office/powerpoint/2010/main" val="720306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43F618-5F61-1140-AA8F-BF3B2181B1FE}"/>
              </a:ext>
            </a:extLst>
          </p:cNvPr>
          <p:cNvSpPr>
            <a:spLocks noGrp="1"/>
          </p:cNvSpPr>
          <p:nvPr>
            <p:ph type="title"/>
          </p:nvPr>
        </p:nvSpPr>
        <p:spPr/>
        <p:txBody>
          <a:bodyPr/>
          <a:lstStyle/>
          <a:p>
            <a:r>
              <a:rPr lang="ja-JP" altLang="en-US"/>
              <a:t>感染経路別予防策</a:t>
            </a:r>
            <a:br>
              <a:rPr lang="en-US" altLang="ja-JP" dirty="0"/>
            </a:br>
            <a:r>
              <a:rPr lang="ja-JP" altLang="en-US" sz="1800"/>
              <a:t>対象者の隔離：ゾーニングの設置</a:t>
            </a:r>
            <a:endParaRPr kumimoji="1" lang="ja-JP" altLang="en-US"/>
          </a:p>
        </p:txBody>
      </p:sp>
      <p:sp>
        <p:nvSpPr>
          <p:cNvPr id="15" name="正方形/長方形 14">
            <a:extLst>
              <a:ext uri="{FF2B5EF4-FFF2-40B4-BE49-F238E27FC236}">
                <a16:creationId xmlns:a16="http://schemas.microsoft.com/office/drawing/2014/main" id="{AA245E8F-68EB-A64D-9081-5B0717093DFE}"/>
              </a:ext>
            </a:extLst>
          </p:cNvPr>
          <p:cNvSpPr/>
          <p:nvPr/>
        </p:nvSpPr>
        <p:spPr>
          <a:xfrm>
            <a:off x="980323" y="2653364"/>
            <a:ext cx="2699584" cy="30777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Class V</a:t>
            </a:r>
            <a:endParaRPr kumimoji="1" lang="ja-JP" altLang="en-US"/>
          </a:p>
        </p:txBody>
      </p:sp>
      <p:sp>
        <p:nvSpPr>
          <p:cNvPr id="16" name="正方形/長方形 15">
            <a:extLst>
              <a:ext uri="{FF2B5EF4-FFF2-40B4-BE49-F238E27FC236}">
                <a16:creationId xmlns:a16="http://schemas.microsoft.com/office/drawing/2014/main" id="{AC0A5BB8-3819-234D-B417-0698A5BBB461}"/>
              </a:ext>
            </a:extLst>
          </p:cNvPr>
          <p:cNvSpPr/>
          <p:nvPr/>
        </p:nvSpPr>
        <p:spPr>
          <a:xfrm>
            <a:off x="3848351" y="2653364"/>
            <a:ext cx="2699584" cy="3077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Class IV</a:t>
            </a:r>
            <a:endParaRPr kumimoji="1" lang="ja-JP" altLang="en-US"/>
          </a:p>
        </p:txBody>
      </p:sp>
      <p:sp>
        <p:nvSpPr>
          <p:cNvPr id="17" name="テキスト ボックス 16">
            <a:extLst>
              <a:ext uri="{FF2B5EF4-FFF2-40B4-BE49-F238E27FC236}">
                <a16:creationId xmlns:a16="http://schemas.microsoft.com/office/drawing/2014/main" id="{3BCD5CCD-4B9D-7542-B862-CF63A6441A86}"/>
              </a:ext>
            </a:extLst>
          </p:cNvPr>
          <p:cNvSpPr txBox="1"/>
          <p:nvPr/>
        </p:nvSpPr>
        <p:spPr>
          <a:xfrm>
            <a:off x="1039468" y="3445257"/>
            <a:ext cx="2224087" cy="923330"/>
          </a:xfrm>
          <a:prstGeom prst="rect">
            <a:avLst/>
          </a:prstGeom>
          <a:noFill/>
          <a:ln>
            <a:noFill/>
          </a:ln>
        </p:spPr>
        <p:txBody>
          <a:bodyPr wrap="square" rtlCol="0">
            <a:spAutoFit/>
          </a:bodyPr>
          <a:lstStyle/>
          <a:p>
            <a:r>
              <a:rPr lang="ja-JP" altLang="en-US" sz="900"/>
              <a:t>滞在中</a:t>
            </a:r>
            <a:endParaRPr lang="en-US" altLang="ja-JP" sz="900" dirty="0"/>
          </a:p>
          <a:p>
            <a:r>
              <a:rPr lang="ja-JP" altLang="en-US" sz="900"/>
              <a:t>退去後</a:t>
            </a:r>
            <a:r>
              <a:rPr lang="en-US" altLang="ja-JP" sz="900" dirty="0"/>
              <a:t>48</a:t>
            </a:r>
            <a:r>
              <a:rPr lang="ja-JP" altLang="en-US" sz="900"/>
              <a:t>時間以内</a:t>
            </a:r>
            <a:endParaRPr lang="en-US" altLang="ja-JP" sz="900" dirty="0"/>
          </a:p>
          <a:p>
            <a:r>
              <a:rPr lang="en-US" altLang="ja-JP" sz="900" dirty="0"/>
              <a:t>2</a:t>
            </a:r>
            <a:r>
              <a:rPr lang="ja-JP" altLang="en-US" sz="900"/>
              <a:t>時間換気前の客室</a:t>
            </a:r>
            <a:endParaRPr lang="en-US" altLang="ja-JP" sz="900" dirty="0"/>
          </a:p>
          <a:p>
            <a:r>
              <a:rPr lang="ja-JP" altLang="en-US" sz="900"/>
              <a:t>リネン撤去前の客室</a:t>
            </a:r>
            <a:endParaRPr lang="en-US" altLang="ja-JP" sz="900" dirty="0"/>
          </a:p>
          <a:p>
            <a:r>
              <a:rPr lang="ja-JP" altLang="en-US" sz="900"/>
              <a:t>ゴミ撤去前の客室</a:t>
            </a:r>
            <a:endParaRPr lang="en-US" altLang="ja-JP" sz="900" dirty="0"/>
          </a:p>
          <a:p>
            <a:r>
              <a:rPr lang="ja-JP" altLang="en-US" sz="900"/>
              <a:t>ジア塩素による消毒前</a:t>
            </a:r>
            <a:r>
              <a:rPr lang="en-US" altLang="ja-JP" sz="900" dirty="0"/>
              <a:t>z</a:t>
            </a:r>
            <a:endParaRPr lang="ja-JP" altLang="en-US" sz="900"/>
          </a:p>
        </p:txBody>
      </p:sp>
      <p:sp>
        <p:nvSpPr>
          <p:cNvPr id="18" name="テキスト ボックス 17">
            <a:extLst>
              <a:ext uri="{FF2B5EF4-FFF2-40B4-BE49-F238E27FC236}">
                <a16:creationId xmlns:a16="http://schemas.microsoft.com/office/drawing/2014/main" id="{E931C15D-8F38-CC45-B1AD-FB828164A0EB}"/>
              </a:ext>
            </a:extLst>
          </p:cNvPr>
          <p:cNvSpPr txBox="1"/>
          <p:nvPr/>
        </p:nvSpPr>
        <p:spPr>
          <a:xfrm>
            <a:off x="358065" y="3520266"/>
            <a:ext cx="613610" cy="230832"/>
          </a:xfrm>
          <a:prstGeom prst="rect">
            <a:avLst/>
          </a:prstGeom>
          <a:noFill/>
          <a:ln>
            <a:noFill/>
          </a:ln>
        </p:spPr>
        <p:txBody>
          <a:bodyPr wrap="square" rtlCol="0">
            <a:spAutoFit/>
          </a:bodyPr>
          <a:lstStyle/>
          <a:p>
            <a:r>
              <a:rPr lang="ja-JP" altLang="en-US" sz="900" b="1"/>
              <a:t>客室</a:t>
            </a:r>
          </a:p>
        </p:txBody>
      </p:sp>
      <p:sp>
        <p:nvSpPr>
          <p:cNvPr id="19" name="テキスト ボックス 18">
            <a:extLst>
              <a:ext uri="{FF2B5EF4-FFF2-40B4-BE49-F238E27FC236}">
                <a16:creationId xmlns:a16="http://schemas.microsoft.com/office/drawing/2014/main" id="{C47E55D5-CCB0-3346-A139-8DBB18018950}"/>
              </a:ext>
            </a:extLst>
          </p:cNvPr>
          <p:cNvSpPr txBox="1"/>
          <p:nvPr/>
        </p:nvSpPr>
        <p:spPr>
          <a:xfrm>
            <a:off x="3907381" y="3445257"/>
            <a:ext cx="1787550" cy="230791"/>
          </a:xfrm>
          <a:prstGeom prst="rect">
            <a:avLst/>
          </a:prstGeom>
          <a:noFill/>
          <a:ln>
            <a:noFill/>
          </a:ln>
        </p:spPr>
        <p:txBody>
          <a:bodyPr wrap="square" rtlCol="0">
            <a:spAutoFit/>
          </a:bodyPr>
          <a:lstStyle/>
          <a:p>
            <a:r>
              <a:rPr lang="ja-JP" altLang="en-US" sz="900"/>
              <a:t>ジア塩素消毒後</a:t>
            </a:r>
          </a:p>
        </p:txBody>
      </p:sp>
      <p:sp>
        <p:nvSpPr>
          <p:cNvPr id="20" name="テキスト ボックス 19">
            <a:extLst>
              <a:ext uri="{FF2B5EF4-FFF2-40B4-BE49-F238E27FC236}">
                <a16:creationId xmlns:a16="http://schemas.microsoft.com/office/drawing/2014/main" id="{C91F07EF-E1B2-C84D-BA7F-50E8D73C5A65}"/>
              </a:ext>
            </a:extLst>
          </p:cNvPr>
          <p:cNvSpPr txBox="1"/>
          <p:nvPr/>
        </p:nvSpPr>
        <p:spPr>
          <a:xfrm>
            <a:off x="358065" y="4567013"/>
            <a:ext cx="613610" cy="230832"/>
          </a:xfrm>
          <a:prstGeom prst="rect">
            <a:avLst/>
          </a:prstGeom>
          <a:noFill/>
          <a:ln>
            <a:noFill/>
          </a:ln>
        </p:spPr>
        <p:txBody>
          <a:bodyPr wrap="square" rtlCol="0">
            <a:spAutoFit/>
          </a:bodyPr>
          <a:lstStyle/>
          <a:p>
            <a:r>
              <a:rPr lang="ja-JP" altLang="en-US" sz="900" b="1"/>
              <a:t>経路</a:t>
            </a:r>
          </a:p>
        </p:txBody>
      </p:sp>
      <p:sp>
        <p:nvSpPr>
          <p:cNvPr id="21" name="テキスト ボックス 20">
            <a:extLst>
              <a:ext uri="{FF2B5EF4-FFF2-40B4-BE49-F238E27FC236}">
                <a16:creationId xmlns:a16="http://schemas.microsoft.com/office/drawing/2014/main" id="{BB27D0B7-3EAE-BE42-B663-A5C4839809CB}"/>
              </a:ext>
            </a:extLst>
          </p:cNvPr>
          <p:cNvSpPr txBox="1"/>
          <p:nvPr/>
        </p:nvSpPr>
        <p:spPr>
          <a:xfrm>
            <a:off x="971675" y="4455909"/>
            <a:ext cx="2224087" cy="646331"/>
          </a:xfrm>
          <a:prstGeom prst="rect">
            <a:avLst/>
          </a:prstGeom>
          <a:noFill/>
          <a:ln>
            <a:noFill/>
          </a:ln>
        </p:spPr>
        <p:txBody>
          <a:bodyPr wrap="square" rtlCol="0">
            <a:spAutoFit/>
          </a:bodyPr>
          <a:lstStyle/>
          <a:p>
            <a:r>
              <a:rPr lang="ja-JP" altLang="en-US" sz="900"/>
              <a:t>来館者到着後の入館者経路入口ドア</a:t>
            </a:r>
            <a:endParaRPr lang="en-US" altLang="ja-JP" sz="900" dirty="0"/>
          </a:p>
          <a:p>
            <a:r>
              <a:rPr lang="ja-JP" altLang="en-US" sz="900"/>
              <a:t>入館者経路エレベーター</a:t>
            </a:r>
            <a:endParaRPr lang="en-US" altLang="ja-JP" sz="900" dirty="0"/>
          </a:p>
          <a:p>
            <a:r>
              <a:rPr lang="ja-JP" altLang="en-US" sz="900"/>
              <a:t>入館者経路廊下</a:t>
            </a:r>
            <a:endParaRPr lang="en-US" altLang="ja-JP" sz="900" dirty="0"/>
          </a:p>
          <a:p>
            <a:r>
              <a:rPr lang="ja-JP" altLang="en-US" sz="900"/>
              <a:t>入館者部屋外部扉・ノブ</a:t>
            </a:r>
            <a:endParaRPr lang="en-US" altLang="ja-JP" sz="900" dirty="0"/>
          </a:p>
        </p:txBody>
      </p:sp>
      <p:sp>
        <p:nvSpPr>
          <p:cNvPr id="22" name="テキスト ボックス 21">
            <a:extLst>
              <a:ext uri="{FF2B5EF4-FFF2-40B4-BE49-F238E27FC236}">
                <a16:creationId xmlns:a16="http://schemas.microsoft.com/office/drawing/2014/main" id="{47ABCC07-228F-464B-AD4A-E22FE44C8911}"/>
              </a:ext>
            </a:extLst>
          </p:cNvPr>
          <p:cNvSpPr txBox="1"/>
          <p:nvPr/>
        </p:nvSpPr>
        <p:spPr>
          <a:xfrm>
            <a:off x="3955507" y="4455908"/>
            <a:ext cx="1738413" cy="230832"/>
          </a:xfrm>
          <a:prstGeom prst="rect">
            <a:avLst/>
          </a:prstGeom>
          <a:noFill/>
          <a:ln>
            <a:noFill/>
          </a:ln>
        </p:spPr>
        <p:txBody>
          <a:bodyPr wrap="square" rtlCol="0">
            <a:spAutoFit/>
          </a:bodyPr>
          <a:lstStyle/>
          <a:p>
            <a:r>
              <a:rPr lang="ja-JP" altLang="en-US" sz="900"/>
              <a:t>ジア塩素消毒後</a:t>
            </a:r>
            <a:endParaRPr lang="en-US" altLang="ja-JP" sz="900" dirty="0"/>
          </a:p>
        </p:txBody>
      </p:sp>
      <p:cxnSp>
        <p:nvCxnSpPr>
          <p:cNvPr id="24" name="直線コネクタ 23">
            <a:extLst>
              <a:ext uri="{FF2B5EF4-FFF2-40B4-BE49-F238E27FC236}">
                <a16:creationId xmlns:a16="http://schemas.microsoft.com/office/drawing/2014/main" id="{74D80F67-A217-8C48-BFA0-A398121DC07C}"/>
              </a:ext>
            </a:extLst>
          </p:cNvPr>
          <p:cNvCxnSpPr>
            <a:cxnSpLocks/>
          </p:cNvCxnSpPr>
          <p:nvPr/>
        </p:nvCxnSpPr>
        <p:spPr>
          <a:xfrm>
            <a:off x="358065" y="4368587"/>
            <a:ext cx="330242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D765468-33DC-D846-AC83-226801F8929B}"/>
              </a:ext>
            </a:extLst>
          </p:cNvPr>
          <p:cNvCxnSpPr>
            <a:cxnSpLocks/>
          </p:cNvCxnSpPr>
          <p:nvPr/>
        </p:nvCxnSpPr>
        <p:spPr>
          <a:xfrm flipV="1">
            <a:off x="3673230" y="3445258"/>
            <a:ext cx="0" cy="2905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9161168-16EE-3A40-A7F6-F10E3FC9086C}"/>
              </a:ext>
            </a:extLst>
          </p:cNvPr>
          <p:cNvCxnSpPr>
            <a:cxnSpLocks/>
          </p:cNvCxnSpPr>
          <p:nvPr/>
        </p:nvCxnSpPr>
        <p:spPr>
          <a:xfrm flipV="1">
            <a:off x="6547935" y="3445258"/>
            <a:ext cx="0" cy="2905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0EC4DBC-F2F5-CD46-B7AA-43C5586E9220}"/>
              </a:ext>
            </a:extLst>
          </p:cNvPr>
          <p:cNvCxnSpPr/>
          <p:nvPr/>
        </p:nvCxnSpPr>
        <p:spPr>
          <a:xfrm>
            <a:off x="358065" y="6350280"/>
            <a:ext cx="618987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777AF29F-B080-454E-AACC-F6CBDC7404C0}"/>
              </a:ext>
            </a:extLst>
          </p:cNvPr>
          <p:cNvSpPr txBox="1"/>
          <p:nvPr/>
        </p:nvSpPr>
        <p:spPr>
          <a:xfrm>
            <a:off x="358065" y="5536120"/>
            <a:ext cx="613610" cy="230832"/>
          </a:xfrm>
          <a:prstGeom prst="rect">
            <a:avLst/>
          </a:prstGeom>
          <a:noFill/>
          <a:ln>
            <a:noFill/>
          </a:ln>
        </p:spPr>
        <p:txBody>
          <a:bodyPr wrap="square" rtlCol="0">
            <a:spAutoFit/>
          </a:bodyPr>
          <a:lstStyle/>
          <a:p>
            <a:r>
              <a:rPr lang="ja-JP" altLang="en-US" sz="900" b="1"/>
              <a:t>その他</a:t>
            </a:r>
          </a:p>
        </p:txBody>
      </p:sp>
      <p:sp>
        <p:nvSpPr>
          <p:cNvPr id="35" name="テキスト ボックス 34">
            <a:extLst>
              <a:ext uri="{FF2B5EF4-FFF2-40B4-BE49-F238E27FC236}">
                <a16:creationId xmlns:a16="http://schemas.microsoft.com/office/drawing/2014/main" id="{6158D0F5-4E00-1E42-913A-ABE9FA389799}"/>
              </a:ext>
            </a:extLst>
          </p:cNvPr>
          <p:cNvSpPr txBox="1"/>
          <p:nvPr/>
        </p:nvSpPr>
        <p:spPr>
          <a:xfrm>
            <a:off x="3955507" y="5487540"/>
            <a:ext cx="2224087" cy="230832"/>
          </a:xfrm>
          <a:prstGeom prst="rect">
            <a:avLst/>
          </a:prstGeom>
          <a:noFill/>
          <a:ln>
            <a:noFill/>
          </a:ln>
        </p:spPr>
        <p:txBody>
          <a:bodyPr wrap="square" rtlCol="0">
            <a:spAutoFit/>
          </a:bodyPr>
          <a:lstStyle/>
          <a:p>
            <a:r>
              <a:rPr lang="ja-JP" altLang="en-US" sz="900"/>
              <a:t>定期的なジア塩素消毒を実施した</a:t>
            </a:r>
            <a:endParaRPr lang="en-US" altLang="ja-JP" sz="900" dirty="0"/>
          </a:p>
        </p:txBody>
      </p:sp>
      <p:sp>
        <p:nvSpPr>
          <p:cNvPr id="36" name="テキスト ボックス 35">
            <a:extLst>
              <a:ext uri="{FF2B5EF4-FFF2-40B4-BE49-F238E27FC236}">
                <a16:creationId xmlns:a16="http://schemas.microsoft.com/office/drawing/2014/main" id="{F4836C8F-6377-E64F-B51A-BF8723BB01A6}"/>
              </a:ext>
            </a:extLst>
          </p:cNvPr>
          <p:cNvSpPr txBox="1"/>
          <p:nvPr/>
        </p:nvSpPr>
        <p:spPr>
          <a:xfrm>
            <a:off x="4133291" y="5667254"/>
            <a:ext cx="915443" cy="646331"/>
          </a:xfrm>
          <a:prstGeom prst="rect">
            <a:avLst/>
          </a:prstGeom>
          <a:noFill/>
          <a:ln>
            <a:noFill/>
          </a:ln>
        </p:spPr>
        <p:txBody>
          <a:bodyPr wrap="square" rtlCol="0">
            <a:spAutoFit/>
          </a:bodyPr>
          <a:lstStyle/>
          <a:p>
            <a:r>
              <a:rPr lang="ja-JP" altLang="en-US" sz="900"/>
              <a:t>事務所</a:t>
            </a:r>
            <a:endParaRPr lang="en-US" altLang="ja-JP" sz="900" dirty="0"/>
          </a:p>
          <a:p>
            <a:r>
              <a:rPr lang="ja-JP" altLang="en-US" sz="900"/>
              <a:t>更衣室</a:t>
            </a:r>
            <a:endParaRPr lang="en-US" altLang="ja-JP" sz="900" dirty="0"/>
          </a:p>
          <a:p>
            <a:r>
              <a:rPr lang="ja-JP" altLang="en-US" sz="900"/>
              <a:t>従業員トイレ</a:t>
            </a:r>
            <a:endParaRPr lang="en-US" altLang="ja-JP" sz="900" dirty="0"/>
          </a:p>
          <a:p>
            <a:r>
              <a:rPr lang="ja-JP" altLang="en-US" sz="900"/>
              <a:t>非常階段</a:t>
            </a:r>
            <a:endParaRPr lang="en-US" altLang="ja-JP" sz="900" dirty="0"/>
          </a:p>
        </p:txBody>
      </p:sp>
      <p:sp>
        <p:nvSpPr>
          <p:cNvPr id="37" name="テキスト ボックス 36">
            <a:extLst>
              <a:ext uri="{FF2B5EF4-FFF2-40B4-BE49-F238E27FC236}">
                <a16:creationId xmlns:a16="http://schemas.microsoft.com/office/drawing/2014/main" id="{A3555BB2-BE63-7645-9395-7DBA2729CA7B}"/>
              </a:ext>
            </a:extLst>
          </p:cNvPr>
          <p:cNvSpPr txBox="1"/>
          <p:nvPr/>
        </p:nvSpPr>
        <p:spPr>
          <a:xfrm>
            <a:off x="1032553" y="5487540"/>
            <a:ext cx="2224087" cy="369332"/>
          </a:xfrm>
          <a:prstGeom prst="rect">
            <a:avLst/>
          </a:prstGeom>
          <a:noFill/>
          <a:ln>
            <a:noFill/>
          </a:ln>
        </p:spPr>
        <p:txBody>
          <a:bodyPr wrap="square" rtlCol="0">
            <a:spAutoFit/>
          </a:bodyPr>
          <a:lstStyle/>
          <a:p>
            <a:r>
              <a:rPr lang="ja-JP" altLang="en-US" sz="900"/>
              <a:t>定期的なジア塩素消毒の実施を</a:t>
            </a:r>
            <a:endParaRPr lang="en-US" altLang="ja-JP" sz="900" dirty="0"/>
          </a:p>
          <a:p>
            <a:r>
              <a:rPr lang="ja-JP" altLang="en-US" sz="900"/>
              <a:t>行わなかった場所</a:t>
            </a:r>
            <a:endParaRPr lang="en-US" altLang="ja-JP" sz="900" dirty="0"/>
          </a:p>
        </p:txBody>
      </p:sp>
      <p:cxnSp>
        <p:nvCxnSpPr>
          <p:cNvPr id="40" name="直線コネクタ 39">
            <a:extLst>
              <a:ext uri="{FF2B5EF4-FFF2-40B4-BE49-F238E27FC236}">
                <a16:creationId xmlns:a16="http://schemas.microsoft.com/office/drawing/2014/main" id="{1CD22AC4-82E6-9640-8DBD-F8CAF48839FA}"/>
              </a:ext>
            </a:extLst>
          </p:cNvPr>
          <p:cNvCxnSpPr>
            <a:cxnSpLocks/>
          </p:cNvCxnSpPr>
          <p:nvPr/>
        </p:nvCxnSpPr>
        <p:spPr>
          <a:xfrm>
            <a:off x="358065" y="5298618"/>
            <a:ext cx="330242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D8A5DB5D-B0A0-1E47-A0F0-6187589B49E0}"/>
              </a:ext>
            </a:extLst>
          </p:cNvPr>
          <p:cNvCxnSpPr>
            <a:cxnSpLocks/>
          </p:cNvCxnSpPr>
          <p:nvPr/>
        </p:nvCxnSpPr>
        <p:spPr>
          <a:xfrm>
            <a:off x="3848351" y="4368587"/>
            <a:ext cx="269958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066D4B48-06DC-DD4E-AB3E-2BFD36624189}"/>
              </a:ext>
            </a:extLst>
          </p:cNvPr>
          <p:cNvCxnSpPr>
            <a:cxnSpLocks/>
          </p:cNvCxnSpPr>
          <p:nvPr/>
        </p:nvCxnSpPr>
        <p:spPr>
          <a:xfrm>
            <a:off x="3848351" y="5298618"/>
            <a:ext cx="269958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A19200DD-B874-5E4C-A2A5-28B17E097E97}"/>
              </a:ext>
            </a:extLst>
          </p:cNvPr>
          <p:cNvSpPr txBox="1"/>
          <p:nvPr/>
        </p:nvSpPr>
        <p:spPr>
          <a:xfrm>
            <a:off x="1625996" y="6621081"/>
            <a:ext cx="915443" cy="1200329"/>
          </a:xfrm>
          <a:prstGeom prst="rect">
            <a:avLst/>
          </a:prstGeom>
          <a:noFill/>
          <a:ln>
            <a:noFill/>
          </a:ln>
        </p:spPr>
        <p:txBody>
          <a:bodyPr wrap="square" rtlCol="0">
            <a:spAutoFit/>
          </a:bodyPr>
          <a:lstStyle/>
          <a:p>
            <a:r>
              <a:rPr lang="ja-JP" altLang="en-US" sz="900"/>
              <a:t>使い捨て</a:t>
            </a:r>
            <a:endParaRPr lang="en-US" altLang="ja-JP" sz="900" dirty="0"/>
          </a:p>
          <a:p>
            <a:r>
              <a:rPr lang="ja-JP" altLang="en-US" sz="900"/>
              <a:t>・キャップ</a:t>
            </a:r>
            <a:endParaRPr lang="en-US" altLang="ja-JP" sz="900" dirty="0"/>
          </a:p>
          <a:p>
            <a:r>
              <a:rPr lang="ja-JP" altLang="en-US" sz="900"/>
              <a:t>・マスク</a:t>
            </a:r>
            <a:endParaRPr lang="en-US" altLang="ja-JP" sz="900" dirty="0"/>
          </a:p>
          <a:p>
            <a:r>
              <a:rPr lang="ja-JP" altLang="en-US" sz="900"/>
              <a:t>・手袋</a:t>
            </a:r>
            <a:endParaRPr lang="en-US" altLang="ja-JP" sz="900" dirty="0"/>
          </a:p>
          <a:p>
            <a:endParaRPr lang="en-US" altLang="ja-JP" sz="900" dirty="0"/>
          </a:p>
          <a:p>
            <a:r>
              <a:rPr lang="ja-JP" altLang="en-US" sz="900"/>
              <a:t>消毒済</a:t>
            </a:r>
            <a:endParaRPr lang="en-US" altLang="ja-JP" sz="900" dirty="0"/>
          </a:p>
          <a:p>
            <a:r>
              <a:rPr lang="ja-JP" altLang="en-US" sz="900"/>
              <a:t>・ゴーグル</a:t>
            </a:r>
            <a:endParaRPr lang="en-US" altLang="ja-JP" sz="900" dirty="0"/>
          </a:p>
          <a:p>
            <a:endParaRPr lang="en-US" altLang="ja-JP" sz="900" dirty="0"/>
          </a:p>
        </p:txBody>
      </p:sp>
      <p:cxnSp>
        <p:nvCxnSpPr>
          <p:cNvPr id="52" name="直線コネクタ 51">
            <a:extLst>
              <a:ext uri="{FF2B5EF4-FFF2-40B4-BE49-F238E27FC236}">
                <a16:creationId xmlns:a16="http://schemas.microsoft.com/office/drawing/2014/main" id="{FD681C30-6419-3A45-9E9F-A77AB3C271FA}"/>
              </a:ext>
            </a:extLst>
          </p:cNvPr>
          <p:cNvCxnSpPr>
            <a:cxnSpLocks/>
          </p:cNvCxnSpPr>
          <p:nvPr/>
        </p:nvCxnSpPr>
        <p:spPr>
          <a:xfrm flipV="1">
            <a:off x="974578" y="3445258"/>
            <a:ext cx="0" cy="2905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F341D49-D7C4-6643-B358-136C62B5166D}"/>
              </a:ext>
            </a:extLst>
          </p:cNvPr>
          <p:cNvCxnSpPr>
            <a:cxnSpLocks/>
          </p:cNvCxnSpPr>
          <p:nvPr/>
        </p:nvCxnSpPr>
        <p:spPr>
          <a:xfrm flipV="1">
            <a:off x="3849858" y="3445258"/>
            <a:ext cx="0" cy="2905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E43F9F3E-4BFF-3843-94D2-D2643D6B01FF}"/>
              </a:ext>
            </a:extLst>
          </p:cNvPr>
          <p:cNvCxnSpPr>
            <a:cxnSpLocks/>
          </p:cNvCxnSpPr>
          <p:nvPr/>
        </p:nvCxnSpPr>
        <p:spPr>
          <a:xfrm>
            <a:off x="358065" y="3444027"/>
            <a:ext cx="332184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619B0D6-F930-864A-8CC8-FA00C09F82B3}"/>
              </a:ext>
            </a:extLst>
          </p:cNvPr>
          <p:cNvCxnSpPr>
            <a:cxnSpLocks/>
          </p:cNvCxnSpPr>
          <p:nvPr/>
        </p:nvCxnSpPr>
        <p:spPr>
          <a:xfrm>
            <a:off x="3848351" y="3444027"/>
            <a:ext cx="269958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2956F1FB-BD61-D14A-A1BE-F686F93EB1E3}"/>
              </a:ext>
            </a:extLst>
          </p:cNvPr>
          <p:cNvSpPr txBox="1"/>
          <p:nvPr/>
        </p:nvSpPr>
        <p:spPr>
          <a:xfrm>
            <a:off x="4219556" y="6656313"/>
            <a:ext cx="823391" cy="369332"/>
          </a:xfrm>
          <a:prstGeom prst="rect">
            <a:avLst/>
          </a:prstGeom>
          <a:noFill/>
          <a:ln>
            <a:noFill/>
          </a:ln>
        </p:spPr>
        <p:txBody>
          <a:bodyPr wrap="square" rtlCol="0">
            <a:spAutoFit/>
          </a:bodyPr>
          <a:lstStyle/>
          <a:p>
            <a:r>
              <a:rPr lang="ja-JP" altLang="en-US" sz="900"/>
              <a:t>使い捨て</a:t>
            </a:r>
            <a:endParaRPr lang="en-US" altLang="ja-JP" sz="900" dirty="0"/>
          </a:p>
          <a:p>
            <a:r>
              <a:rPr lang="ja-JP" altLang="en-US" sz="900"/>
              <a:t>・マスク</a:t>
            </a:r>
            <a:endParaRPr lang="en-US" altLang="ja-JP" sz="900" dirty="0"/>
          </a:p>
        </p:txBody>
      </p:sp>
      <p:sp>
        <p:nvSpPr>
          <p:cNvPr id="62" name="テキスト ボックス 61">
            <a:extLst>
              <a:ext uri="{FF2B5EF4-FFF2-40B4-BE49-F238E27FC236}">
                <a16:creationId xmlns:a16="http://schemas.microsoft.com/office/drawing/2014/main" id="{39FC2629-A491-5E4F-80ED-D1D9D1A4D9A4}"/>
              </a:ext>
            </a:extLst>
          </p:cNvPr>
          <p:cNvSpPr txBox="1"/>
          <p:nvPr/>
        </p:nvSpPr>
        <p:spPr>
          <a:xfrm>
            <a:off x="960901" y="3001487"/>
            <a:ext cx="2699584" cy="246221"/>
          </a:xfrm>
          <a:prstGeom prst="rect">
            <a:avLst/>
          </a:prstGeom>
          <a:noFill/>
          <a:ln>
            <a:noFill/>
          </a:ln>
        </p:spPr>
        <p:txBody>
          <a:bodyPr wrap="square" rtlCol="0">
            <a:spAutoFit/>
          </a:bodyPr>
          <a:lstStyle/>
          <a:p>
            <a:r>
              <a:rPr kumimoji="1" lang="ja-JP" altLang="en-US" sz="1000"/>
              <a:t>感染者、待機者の滞在・移動があった場所</a:t>
            </a:r>
            <a:endParaRPr kumimoji="1" lang="en-US" altLang="ja-JP" sz="1000" dirty="0"/>
          </a:p>
        </p:txBody>
      </p:sp>
      <p:sp>
        <p:nvSpPr>
          <p:cNvPr id="63" name="テキスト ボックス 62">
            <a:extLst>
              <a:ext uri="{FF2B5EF4-FFF2-40B4-BE49-F238E27FC236}">
                <a16:creationId xmlns:a16="http://schemas.microsoft.com/office/drawing/2014/main" id="{489B9F1C-329B-D74B-8A6B-9DB05924B939}"/>
              </a:ext>
            </a:extLst>
          </p:cNvPr>
          <p:cNvSpPr txBox="1"/>
          <p:nvPr/>
        </p:nvSpPr>
        <p:spPr>
          <a:xfrm>
            <a:off x="3868407" y="3001487"/>
            <a:ext cx="2758308" cy="400110"/>
          </a:xfrm>
          <a:prstGeom prst="rect">
            <a:avLst/>
          </a:prstGeom>
          <a:noFill/>
          <a:ln>
            <a:noFill/>
          </a:ln>
        </p:spPr>
        <p:txBody>
          <a:bodyPr wrap="square" rtlCol="0">
            <a:spAutoFit/>
          </a:bodyPr>
          <a:lstStyle/>
          <a:p>
            <a:r>
              <a:rPr kumimoji="1" lang="ja-JP" altLang="en-US" sz="1000"/>
              <a:t>過去滞在・移動</a:t>
            </a:r>
            <a:r>
              <a:rPr lang="ja-JP" altLang="en-US" sz="1000"/>
              <a:t>があり、</a:t>
            </a:r>
            <a:r>
              <a:rPr kumimoji="1" lang="ja-JP" altLang="en-US" sz="1000"/>
              <a:t>消毒が完了した場所</a:t>
            </a:r>
            <a:endParaRPr kumimoji="1" lang="en-US" altLang="ja-JP" sz="1000" dirty="0"/>
          </a:p>
          <a:p>
            <a:r>
              <a:rPr lang="ja-JP" altLang="en-US" sz="1000"/>
              <a:t>それらの者の立ち入りが規制されている場所</a:t>
            </a:r>
            <a:endParaRPr kumimoji="1" lang="en-US" altLang="ja-JP" sz="1000" dirty="0"/>
          </a:p>
        </p:txBody>
      </p:sp>
      <p:sp>
        <p:nvSpPr>
          <p:cNvPr id="64" name="角丸四角形 63">
            <a:extLst>
              <a:ext uri="{FF2B5EF4-FFF2-40B4-BE49-F238E27FC236}">
                <a16:creationId xmlns:a16="http://schemas.microsoft.com/office/drawing/2014/main" id="{500759D4-304C-714F-A045-B077986ED3CB}"/>
              </a:ext>
            </a:extLst>
          </p:cNvPr>
          <p:cNvSpPr/>
          <p:nvPr/>
        </p:nvSpPr>
        <p:spPr>
          <a:xfrm>
            <a:off x="5454759" y="3555539"/>
            <a:ext cx="1013143" cy="1603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通常清掃</a:t>
            </a:r>
          </a:p>
        </p:txBody>
      </p:sp>
      <p:sp>
        <p:nvSpPr>
          <p:cNvPr id="65" name="角丸四角形 64">
            <a:extLst>
              <a:ext uri="{FF2B5EF4-FFF2-40B4-BE49-F238E27FC236}">
                <a16:creationId xmlns:a16="http://schemas.microsoft.com/office/drawing/2014/main" id="{13811A38-16BC-1E4F-AD4E-811712BB37A4}"/>
              </a:ext>
            </a:extLst>
          </p:cNvPr>
          <p:cNvSpPr/>
          <p:nvPr/>
        </p:nvSpPr>
        <p:spPr>
          <a:xfrm>
            <a:off x="5454758" y="3770449"/>
            <a:ext cx="1013164" cy="1603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t>セットアップ</a:t>
            </a:r>
            <a:endParaRPr kumimoji="1" lang="ja-JP" altLang="en-US" sz="900"/>
          </a:p>
        </p:txBody>
      </p:sp>
      <p:sp>
        <p:nvSpPr>
          <p:cNvPr id="73" name="角丸四角形 72">
            <a:extLst>
              <a:ext uri="{FF2B5EF4-FFF2-40B4-BE49-F238E27FC236}">
                <a16:creationId xmlns:a16="http://schemas.microsoft.com/office/drawing/2014/main" id="{43194181-5473-9549-BBA4-462156F8E1CB}"/>
              </a:ext>
            </a:extLst>
          </p:cNvPr>
          <p:cNvSpPr/>
          <p:nvPr/>
        </p:nvSpPr>
        <p:spPr>
          <a:xfrm>
            <a:off x="5454759" y="4448508"/>
            <a:ext cx="1013143" cy="1603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通常巡回</a:t>
            </a:r>
          </a:p>
        </p:txBody>
      </p:sp>
      <p:sp>
        <p:nvSpPr>
          <p:cNvPr id="74" name="角丸四角形 73">
            <a:extLst>
              <a:ext uri="{FF2B5EF4-FFF2-40B4-BE49-F238E27FC236}">
                <a16:creationId xmlns:a16="http://schemas.microsoft.com/office/drawing/2014/main" id="{BC2D722F-C268-F94D-9139-7F593DB29A8B}"/>
              </a:ext>
            </a:extLst>
          </p:cNvPr>
          <p:cNvSpPr/>
          <p:nvPr/>
        </p:nvSpPr>
        <p:spPr>
          <a:xfrm>
            <a:off x="5454758" y="4663418"/>
            <a:ext cx="1013164" cy="1603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設備交換</a:t>
            </a:r>
          </a:p>
        </p:txBody>
      </p:sp>
      <p:sp>
        <p:nvSpPr>
          <p:cNvPr id="75" name="角丸四角形 74">
            <a:extLst>
              <a:ext uri="{FF2B5EF4-FFF2-40B4-BE49-F238E27FC236}">
                <a16:creationId xmlns:a16="http://schemas.microsoft.com/office/drawing/2014/main" id="{BDC7366A-83DC-6A44-A1FC-9E0861C68E1F}"/>
              </a:ext>
            </a:extLst>
          </p:cNvPr>
          <p:cNvSpPr/>
          <p:nvPr/>
        </p:nvSpPr>
        <p:spPr>
          <a:xfrm>
            <a:off x="2575827" y="3555539"/>
            <a:ext cx="1013143" cy="160317"/>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換気入室</a:t>
            </a:r>
          </a:p>
        </p:txBody>
      </p:sp>
      <p:sp>
        <p:nvSpPr>
          <p:cNvPr id="76" name="角丸四角形 75">
            <a:extLst>
              <a:ext uri="{FF2B5EF4-FFF2-40B4-BE49-F238E27FC236}">
                <a16:creationId xmlns:a16="http://schemas.microsoft.com/office/drawing/2014/main" id="{3E759F52-2BC5-A848-B52A-BFBEF0775A1E}"/>
              </a:ext>
            </a:extLst>
          </p:cNvPr>
          <p:cNvSpPr/>
          <p:nvPr/>
        </p:nvSpPr>
        <p:spPr>
          <a:xfrm>
            <a:off x="2575826" y="3770449"/>
            <a:ext cx="1013164" cy="160317"/>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t>消毒入室</a:t>
            </a:r>
            <a:endParaRPr kumimoji="1" lang="ja-JP" altLang="en-US" sz="900"/>
          </a:p>
        </p:txBody>
      </p:sp>
      <p:sp>
        <p:nvSpPr>
          <p:cNvPr id="77" name="角丸四角形 76">
            <a:extLst>
              <a:ext uri="{FF2B5EF4-FFF2-40B4-BE49-F238E27FC236}">
                <a16:creationId xmlns:a16="http://schemas.microsoft.com/office/drawing/2014/main" id="{0286D5A0-FD7C-3F41-9EC3-E0B0283EB473}"/>
              </a:ext>
            </a:extLst>
          </p:cNvPr>
          <p:cNvSpPr/>
          <p:nvPr/>
        </p:nvSpPr>
        <p:spPr>
          <a:xfrm>
            <a:off x="2575827" y="4725051"/>
            <a:ext cx="1013143" cy="160317"/>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t>入館経路消毒</a:t>
            </a:r>
            <a:endParaRPr kumimoji="1" lang="ja-JP" altLang="en-US" sz="900"/>
          </a:p>
        </p:txBody>
      </p:sp>
      <p:sp>
        <p:nvSpPr>
          <p:cNvPr id="78" name="角丸四角形 77">
            <a:extLst>
              <a:ext uri="{FF2B5EF4-FFF2-40B4-BE49-F238E27FC236}">
                <a16:creationId xmlns:a16="http://schemas.microsoft.com/office/drawing/2014/main" id="{C13D16CC-9998-7543-BC0B-7264A1EB77D3}"/>
              </a:ext>
            </a:extLst>
          </p:cNvPr>
          <p:cNvSpPr/>
          <p:nvPr/>
        </p:nvSpPr>
        <p:spPr>
          <a:xfrm>
            <a:off x="2575826" y="4939961"/>
            <a:ext cx="1013164" cy="160317"/>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t>退館経路消毒</a:t>
            </a:r>
            <a:endParaRPr kumimoji="1" lang="ja-JP" altLang="en-US" sz="900"/>
          </a:p>
        </p:txBody>
      </p:sp>
      <p:cxnSp>
        <p:nvCxnSpPr>
          <p:cNvPr id="81" name="直線コネクタ 80">
            <a:extLst>
              <a:ext uri="{FF2B5EF4-FFF2-40B4-BE49-F238E27FC236}">
                <a16:creationId xmlns:a16="http://schemas.microsoft.com/office/drawing/2014/main" id="{63E16C07-44F9-4F4A-8807-65734C4CE8B0}"/>
              </a:ext>
            </a:extLst>
          </p:cNvPr>
          <p:cNvCxnSpPr>
            <a:cxnSpLocks/>
          </p:cNvCxnSpPr>
          <p:nvPr/>
        </p:nvCxnSpPr>
        <p:spPr>
          <a:xfrm flipV="1">
            <a:off x="3673230" y="6526079"/>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D57EB372-21E6-C940-BF6F-2B682EFCE851}"/>
              </a:ext>
            </a:extLst>
          </p:cNvPr>
          <p:cNvCxnSpPr>
            <a:cxnSpLocks/>
          </p:cNvCxnSpPr>
          <p:nvPr/>
        </p:nvCxnSpPr>
        <p:spPr>
          <a:xfrm flipV="1">
            <a:off x="974578" y="6526079"/>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F990CCD-389C-B84E-8790-1EFCEF2DA358}"/>
              </a:ext>
            </a:extLst>
          </p:cNvPr>
          <p:cNvCxnSpPr>
            <a:cxnSpLocks/>
          </p:cNvCxnSpPr>
          <p:nvPr/>
        </p:nvCxnSpPr>
        <p:spPr>
          <a:xfrm flipV="1">
            <a:off x="3859497" y="6526079"/>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633CCA0-8DCC-DD42-B44D-CFA19C416190}"/>
              </a:ext>
            </a:extLst>
          </p:cNvPr>
          <p:cNvCxnSpPr>
            <a:cxnSpLocks/>
          </p:cNvCxnSpPr>
          <p:nvPr/>
        </p:nvCxnSpPr>
        <p:spPr>
          <a:xfrm flipV="1">
            <a:off x="6551897" y="6526079"/>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9A9CD827-360B-F441-88AE-730B0290CE18}"/>
              </a:ext>
            </a:extLst>
          </p:cNvPr>
          <p:cNvCxnSpPr>
            <a:cxnSpLocks/>
          </p:cNvCxnSpPr>
          <p:nvPr/>
        </p:nvCxnSpPr>
        <p:spPr>
          <a:xfrm>
            <a:off x="358065" y="6528624"/>
            <a:ext cx="332184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AF25E872-EFAD-A147-B9DD-C2DE41644535}"/>
              </a:ext>
            </a:extLst>
          </p:cNvPr>
          <p:cNvCxnSpPr>
            <a:cxnSpLocks/>
          </p:cNvCxnSpPr>
          <p:nvPr/>
        </p:nvCxnSpPr>
        <p:spPr>
          <a:xfrm>
            <a:off x="3848351" y="6526706"/>
            <a:ext cx="269958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34E3AE5-FBAA-E045-9303-387FE7F7A254}"/>
              </a:ext>
            </a:extLst>
          </p:cNvPr>
          <p:cNvCxnSpPr/>
          <p:nvPr/>
        </p:nvCxnSpPr>
        <p:spPr>
          <a:xfrm>
            <a:off x="358065" y="7703059"/>
            <a:ext cx="618987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A78C1114-B84F-5C4F-8127-B047317AC8BC}"/>
              </a:ext>
            </a:extLst>
          </p:cNvPr>
          <p:cNvSpPr txBox="1"/>
          <p:nvPr/>
        </p:nvSpPr>
        <p:spPr>
          <a:xfrm>
            <a:off x="358065" y="6884629"/>
            <a:ext cx="613610" cy="230832"/>
          </a:xfrm>
          <a:prstGeom prst="rect">
            <a:avLst/>
          </a:prstGeom>
          <a:noFill/>
          <a:ln>
            <a:noFill/>
          </a:ln>
        </p:spPr>
        <p:txBody>
          <a:bodyPr wrap="square" rtlCol="0">
            <a:spAutoFit/>
          </a:bodyPr>
          <a:lstStyle/>
          <a:p>
            <a:r>
              <a:rPr lang="ja-JP" altLang="en-US" sz="900" b="1"/>
              <a:t>防護</a:t>
            </a:r>
          </a:p>
        </p:txBody>
      </p:sp>
      <p:sp>
        <p:nvSpPr>
          <p:cNvPr id="95" name="テキスト ボックス 94">
            <a:extLst>
              <a:ext uri="{FF2B5EF4-FFF2-40B4-BE49-F238E27FC236}">
                <a16:creationId xmlns:a16="http://schemas.microsoft.com/office/drawing/2014/main" id="{E4A9E454-BF5B-2F4A-8A1E-ADC99AB508B5}"/>
              </a:ext>
            </a:extLst>
          </p:cNvPr>
          <p:cNvSpPr txBox="1"/>
          <p:nvPr/>
        </p:nvSpPr>
        <p:spPr>
          <a:xfrm>
            <a:off x="1151265" y="7932645"/>
            <a:ext cx="2335697" cy="507831"/>
          </a:xfrm>
          <a:prstGeom prst="rect">
            <a:avLst/>
          </a:prstGeom>
          <a:noFill/>
          <a:ln>
            <a:noFill/>
          </a:ln>
        </p:spPr>
        <p:txBody>
          <a:bodyPr wrap="square" rtlCol="0">
            <a:spAutoFit/>
          </a:bodyPr>
          <a:lstStyle/>
          <a:p>
            <a:r>
              <a:rPr lang="ja-JP" altLang="en-US" sz="900"/>
              <a:t>物の表面の消毒には、</a:t>
            </a:r>
            <a:r>
              <a:rPr lang="en-US" altLang="ja-JP" sz="900" dirty="0"/>
              <a:t>0.05</a:t>
            </a:r>
            <a:r>
              <a:rPr lang="ja-JP" altLang="en-US" sz="900"/>
              <a:t>％の次亜塩素酸ナトリウム（薄めた漂白剤）で拭いた後、水拭きする</a:t>
            </a:r>
            <a:r>
              <a:rPr lang="ja-JP" altLang="en-US" sz="900">
                <a:solidFill>
                  <a:srgbClr val="2E3136"/>
                </a:solidFill>
                <a:latin typeface="MS PGothic" panose="020B0600070205080204" pitchFamily="34" charset="-128"/>
                <a:ea typeface="MS PGothic" panose="020B0600070205080204" pitchFamily="34" charset="-128"/>
              </a:rPr>
              <a:t>定期的な清拭をおこなう</a:t>
            </a:r>
            <a:r>
              <a:rPr lang="ja-JP" altLang="en-US" sz="900"/>
              <a:t>。</a:t>
            </a:r>
          </a:p>
        </p:txBody>
      </p:sp>
      <p:cxnSp>
        <p:nvCxnSpPr>
          <p:cNvPr id="98" name="直線コネクタ 97">
            <a:extLst>
              <a:ext uri="{FF2B5EF4-FFF2-40B4-BE49-F238E27FC236}">
                <a16:creationId xmlns:a16="http://schemas.microsoft.com/office/drawing/2014/main" id="{2F7F33C9-2893-3C42-A6C3-7665B3A4E7ED}"/>
              </a:ext>
            </a:extLst>
          </p:cNvPr>
          <p:cNvCxnSpPr>
            <a:cxnSpLocks/>
          </p:cNvCxnSpPr>
          <p:nvPr/>
        </p:nvCxnSpPr>
        <p:spPr>
          <a:xfrm flipV="1">
            <a:off x="974578" y="7837643"/>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4DFE43A7-A7C3-D344-B01D-D5A0AC96AB62}"/>
              </a:ext>
            </a:extLst>
          </p:cNvPr>
          <p:cNvCxnSpPr>
            <a:cxnSpLocks/>
          </p:cNvCxnSpPr>
          <p:nvPr/>
        </p:nvCxnSpPr>
        <p:spPr>
          <a:xfrm flipV="1">
            <a:off x="6551897" y="7837643"/>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15FF0D02-2A3A-C54E-9DCE-01885CA8FB90}"/>
              </a:ext>
            </a:extLst>
          </p:cNvPr>
          <p:cNvCxnSpPr>
            <a:cxnSpLocks/>
          </p:cNvCxnSpPr>
          <p:nvPr/>
        </p:nvCxnSpPr>
        <p:spPr>
          <a:xfrm>
            <a:off x="358065" y="7840188"/>
            <a:ext cx="618987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A47FCB8F-A088-FE4E-9865-D03CDAA03EB0}"/>
              </a:ext>
            </a:extLst>
          </p:cNvPr>
          <p:cNvCxnSpPr/>
          <p:nvPr/>
        </p:nvCxnSpPr>
        <p:spPr>
          <a:xfrm>
            <a:off x="358065" y="9014623"/>
            <a:ext cx="618987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4" name="テキスト ボックス 103">
            <a:extLst>
              <a:ext uri="{FF2B5EF4-FFF2-40B4-BE49-F238E27FC236}">
                <a16:creationId xmlns:a16="http://schemas.microsoft.com/office/drawing/2014/main" id="{241FA029-A224-2B46-B7F4-9039DA37F281}"/>
              </a:ext>
            </a:extLst>
          </p:cNvPr>
          <p:cNvSpPr txBox="1"/>
          <p:nvPr/>
        </p:nvSpPr>
        <p:spPr>
          <a:xfrm>
            <a:off x="358065" y="8196193"/>
            <a:ext cx="613610" cy="369332"/>
          </a:xfrm>
          <a:prstGeom prst="rect">
            <a:avLst/>
          </a:prstGeom>
          <a:noFill/>
          <a:ln>
            <a:noFill/>
          </a:ln>
        </p:spPr>
        <p:txBody>
          <a:bodyPr wrap="square" rtlCol="0">
            <a:spAutoFit/>
          </a:bodyPr>
          <a:lstStyle/>
          <a:p>
            <a:r>
              <a:rPr lang="ja-JP" altLang="en-US" sz="900" b="1"/>
              <a:t>予防</a:t>
            </a:r>
            <a:endParaRPr lang="en-US" altLang="ja-JP" sz="900" b="1" dirty="0"/>
          </a:p>
          <a:p>
            <a:r>
              <a:rPr lang="ja-JP" altLang="en-US" sz="900" b="1"/>
              <a:t>消毒</a:t>
            </a:r>
          </a:p>
        </p:txBody>
      </p:sp>
      <p:sp>
        <p:nvSpPr>
          <p:cNvPr id="107" name="テキスト ボックス 106">
            <a:extLst>
              <a:ext uri="{FF2B5EF4-FFF2-40B4-BE49-F238E27FC236}">
                <a16:creationId xmlns:a16="http://schemas.microsoft.com/office/drawing/2014/main" id="{1276CDCC-C3E0-E747-B47F-920F2D1EC22E}"/>
              </a:ext>
            </a:extLst>
          </p:cNvPr>
          <p:cNvSpPr txBox="1"/>
          <p:nvPr/>
        </p:nvSpPr>
        <p:spPr>
          <a:xfrm>
            <a:off x="1151265" y="8496063"/>
            <a:ext cx="2335697" cy="369332"/>
          </a:xfrm>
          <a:prstGeom prst="rect">
            <a:avLst/>
          </a:prstGeom>
          <a:noFill/>
          <a:ln>
            <a:noFill/>
          </a:ln>
        </p:spPr>
        <p:txBody>
          <a:bodyPr wrap="square" rtlCol="0">
            <a:spAutoFit/>
          </a:bodyPr>
          <a:lstStyle/>
          <a:p>
            <a:r>
              <a:rPr lang="ja-JP" altLang="en-US" sz="900"/>
              <a:t>人体は、石鹸による手洗いと消毒用アルコール（</a:t>
            </a:r>
            <a:r>
              <a:rPr lang="en-US" altLang="ja-JP" sz="900" dirty="0"/>
              <a:t>70</a:t>
            </a:r>
            <a:r>
              <a:rPr lang="ja-JP" altLang="en-US" sz="900"/>
              <a:t>％）の併用する。</a:t>
            </a:r>
          </a:p>
        </p:txBody>
      </p:sp>
      <p:sp>
        <p:nvSpPr>
          <p:cNvPr id="3" name="スライド番号プレースホルダー 2">
            <a:extLst>
              <a:ext uri="{FF2B5EF4-FFF2-40B4-BE49-F238E27FC236}">
                <a16:creationId xmlns:a16="http://schemas.microsoft.com/office/drawing/2014/main" id="{11B455B8-71B5-ED42-85DA-8756B28091C1}"/>
              </a:ext>
            </a:extLst>
          </p:cNvPr>
          <p:cNvSpPr>
            <a:spLocks noGrp="1"/>
          </p:cNvSpPr>
          <p:nvPr>
            <p:ph type="sldNum" sz="quarter" idx="12"/>
          </p:nvPr>
        </p:nvSpPr>
        <p:spPr/>
        <p:txBody>
          <a:bodyPr/>
          <a:lstStyle/>
          <a:p>
            <a:fld id="{D26F39CE-828E-974C-A2DD-8D56C23B278A}" type="slidenum">
              <a:rPr kumimoji="1" lang="ja-JP" altLang="en-US" smtClean="0"/>
              <a:t>39</a:t>
            </a:fld>
            <a:endParaRPr kumimoji="1" lang="ja-JP" altLang="en-US"/>
          </a:p>
        </p:txBody>
      </p:sp>
      <p:sp>
        <p:nvSpPr>
          <p:cNvPr id="55" name="角丸四角形 54">
            <a:extLst>
              <a:ext uri="{FF2B5EF4-FFF2-40B4-BE49-F238E27FC236}">
                <a16:creationId xmlns:a16="http://schemas.microsoft.com/office/drawing/2014/main" id="{B297EFEC-E14A-1C44-866C-B346EFC8B940}"/>
              </a:ext>
            </a:extLst>
          </p:cNvPr>
          <p:cNvSpPr/>
          <p:nvPr/>
        </p:nvSpPr>
        <p:spPr>
          <a:xfrm>
            <a:off x="519597" y="2049051"/>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t>施設内にゾーニングを設置し感染拡大を防護</a:t>
            </a:r>
            <a:endParaRPr kumimoji="1" lang="ja-JP" altLang="en-US" sz="1600">
              <a:solidFill>
                <a:schemeClr val="bg1"/>
              </a:solidFill>
            </a:endParaRPr>
          </a:p>
        </p:txBody>
      </p:sp>
    </p:spTree>
    <p:extLst>
      <p:ext uri="{BB962C8B-B14F-4D97-AF65-F5344CB8AC3E}">
        <p14:creationId xmlns:p14="http://schemas.microsoft.com/office/powerpoint/2010/main" val="3569818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9CA191-DE4B-584D-B6D8-DB16083B2432}"/>
              </a:ext>
            </a:extLst>
          </p:cNvPr>
          <p:cNvSpPr>
            <a:spLocks noGrp="1"/>
          </p:cNvSpPr>
          <p:nvPr>
            <p:ph type="title"/>
          </p:nvPr>
        </p:nvSpPr>
        <p:spPr/>
        <p:txBody>
          <a:bodyPr/>
          <a:lstStyle/>
          <a:p>
            <a:r>
              <a:rPr kumimoji="1" lang="en-US" altLang="ja-JP" dirty="0"/>
              <a:t>1. </a:t>
            </a:r>
            <a:r>
              <a:rPr kumimoji="1" lang="ja-JP" altLang="en-US"/>
              <a:t>本マニュアルの目的</a:t>
            </a:r>
          </a:p>
        </p:txBody>
      </p:sp>
      <p:sp>
        <p:nvSpPr>
          <p:cNvPr id="3" name="コンテンツ プレースホルダー 2">
            <a:extLst>
              <a:ext uri="{FF2B5EF4-FFF2-40B4-BE49-F238E27FC236}">
                <a16:creationId xmlns:a16="http://schemas.microsoft.com/office/drawing/2014/main" id="{D97082F7-A2ED-5B41-A94B-3C6310812E74}"/>
              </a:ext>
            </a:extLst>
          </p:cNvPr>
          <p:cNvSpPr>
            <a:spLocks noGrp="1"/>
          </p:cNvSpPr>
          <p:nvPr>
            <p:ph idx="1"/>
          </p:nvPr>
        </p:nvSpPr>
        <p:spPr>
          <a:xfrm>
            <a:off x="471488" y="2637436"/>
            <a:ext cx="5915025" cy="6112864"/>
          </a:xfrm>
        </p:spPr>
        <p:txBody>
          <a:bodyPr>
            <a:normAutofit/>
          </a:bodyPr>
          <a:lstStyle/>
          <a:p>
            <a:pPr marL="0" indent="0">
              <a:buNone/>
            </a:pPr>
            <a:r>
              <a:rPr lang="ja-JP" altLang="en-US" sz="1600">
                <a:latin typeface="+mj-ea"/>
                <a:ea typeface="+mj-ea"/>
              </a:rPr>
              <a:t>本マニュアルはコロナウィルスの感染拡大に伴い、宿泊事業者にもとめられる下記対応について手順をまとめたものです。</a:t>
            </a:r>
            <a:endParaRPr lang="en-US" altLang="ja-JP" sz="1600" dirty="0">
              <a:latin typeface="+mj-ea"/>
              <a:ea typeface="+mj-ea"/>
            </a:endParaRPr>
          </a:p>
          <a:p>
            <a:pPr marL="0" indent="0">
              <a:buNone/>
            </a:pPr>
            <a:endParaRPr lang="en-US" altLang="ja-JP" sz="1600" dirty="0">
              <a:latin typeface="+mj-ea"/>
              <a:ea typeface="+mj-ea"/>
            </a:endParaRPr>
          </a:p>
          <a:p>
            <a:pPr marL="342900" indent="-342900">
              <a:buFont typeface="+mj-lt"/>
              <a:buAutoNum type="arabicPeriod"/>
            </a:pPr>
            <a:r>
              <a:rPr lang="ja-JP" altLang="en-US" sz="1600">
                <a:latin typeface="+mj-ea"/>
                <a:ea typeface="+mj-ea"/>
              </a:rPr>
              <a:t>通常営業下での宿泊者</a:t>
            </a:r>
            <a:endParaRPr lang="en-US" altLang="ja-JP" sz="1600" dirty="0">
              <a:latin typeface="+mj-ea"/>
              <a:ea typeface="+mj-ea"/>
            </a:endParaRPr>
          </a:p>
          <a:p>
            <a:pPr marL="342900" indent="-342900">
              <a:buFont typeface="+mj-lt"/>
              <a:buAutoNum type="arabicPeriod"/>
            </a:pPr>
            <a:r>
              <a:rPr lang="en-US" altLang="ja-JP" sz="1600" dirty="0">
                <a:latin typeface="+mj-ea"/>
                <a:ea typeface="+mj-ea"/>
              </a:rPr>
              <a:t>14</a:t>
            </a:r>
            <a:r>
              <a:rPr lang="ja-JP" altLang="en-US" sz="1600">
                <a:latin typeface="+mj-ea"/>
                <a:ea typeface="+mj-ea"/>
              </a:rPr>
              <a:t>日自主待機宿泊者</a:t>
            </a:r>
            <a:endParaRPr lang="en-US" altLang="ja-JP" sz="1600" dirty="0">
              <a:latin typeface="+mj-ea"/>
              <a:ea typeface="+mj-ea"/>
            </a:endParaRPr>
          </a:p>
          <a:p>
            <a:pPr marL="342900" indent="-342900">
              <a:buFont typeface="+mj-lt"/>
              <a:buAutoNum type="arabicPeriod"/>
            </a:pPr>
            <a:r>
              <a:rPr lang="ja-JP" altLang="en-US" sz="1600">
                <a:latin typeface="+mj-ea"/>
                <a:ea typeface="+mj-ea"/>
              </a:rPr>
              <a:t>軽度症状</a:t>
            </a:r>
            <a:r>
              <a:rPr lang="ja-JP" altLang="en-US" sz="1600">
                <a:latin typeface="+mj-ea"/>
              </a:rPr>
              <a:t>感染者</a:t>
            </a:r>
            <a:endParaRPr lang="en-US" altLang="ja-JP" sz="1600" dirty="0">
              <a:latin typeface="+mj-ea"/>
            </a:endParaRPr>
          </a:p>
          <a:p>
            <a:br>
              <a:rPr lang="en-US" altLang="ja-JP" sz="1600" dirty="0">
                <a:latin typeface="+mj-ea"/>
              </a:rPr>
            </a:br>
            <a:r>
              <a:rPr lang="ja-JP" altLang="en-US" sz="1600">
                <a:latin typeface="+mj-ea"/>
              </a:rPr>
              <a:t>また、本マニュアルの作成にあたっては、下記情報を参考に作成されています。</a:t>
            </a:r>
            <a:endParaRPr lang="en-US" altLang="ja-JP" sz="1600" dirty="0">
              <a:latin typeface="+mj-ea"/>
            </a:endParaRPr>
          </a:p>
          <a:p>
            <a:br>
              <a:rPr lang="en-US" altLang="ja-JP" sz="1600" dirty="0">
                <a:latin typeface="+mj-ea"/>
              </a:rPr>
            </a:br>
            <a:r>
              <a:rPr lang="ja-JP" altLang="en-US" sz="1600">
                <a:latin typeface="+mj-ea"/>
              </a:rPr>
              <a:t>・</a:t>
            </a:r>
            <a:r>
              <a:rPr lang="ja-JP" altLang="en-US"/>
              <a:t>日本環境感染学会のホームページ</a:t>
            </a:r>
            <a:br>
              <a:rPr lang="en-US" altLang="ja-JP" dirty="0"/>
            </a:br>
            <a:r>
              <a:rPr lang="en-US" altLang="ja-JP" dirty="0"/>
              <a:t>	</a:t>
            </a:r>
            <a:r>
              <a:rPr lang="ja-JP" altLang="en-US"/>
              <a:t>新型コロナウイルス感染症の関連サイト </a:t>
            </a:r>
            <a:endParaRPr lang="en-US" altLang="ja-JP" dirty="0"/>
          </a:p>
          <a:p>
            <a:endParaRPr lang="ja-JP" altLang="en-US" sz="1600"/>
          </a:p>
          <a:p>
            <a:r>
              <a:rPr lang="ja-JP" altLang="en-US"/>
              <a:t>・福祉・介護施設における 新型コロナウイルス感染症の対策 </a:t>
            </a:r>
            <a:br>
              <a:rPr lang="en-US" altLang="ja-JP" sz="1600" dirty="0"/>
            </a:br>
            <a:r>
              <a:rPr lang="en-US" altLang="ja-JP" sz="1600" dirty="0"/>
              <a:t>	</a:t>
            </a:r>
            <a:r>
              <a:rPr lang="ja-JP" altLang="en-US"/>
              <a:t>日本環境感染学会新型</a:t>
            </a:r>
            <a:br>
              <a:rPr lang="en-US" altLang="ja-JP" dirty="0"/>
            </a:br>
            <a:r>
              <a:rPr lang="en-US" altLang="ja-JP" dirty="0"/>
              <a:t>	</a:t>
            </a:r>
            <a:r>
              <a:rPr lang="ja-JP" altLang="en-US"/>
              <a:t>コロナウイルス院内感染対策プロジェクトチーム</a:t>
            </a:r>
            <a:br>
              <a:rPr lang="en-US" altLang="ja-JP" dirty="0"/>
            </a:br>
            <a:r>
              <a:rPr lang="en-US" altLang="ja-JP" dirty="0"/>
              <a:t>	</a:t>
            </a:r>
            <a:r>
              <a:rPr lang="ja-JP" altLang="en-US"/>
              <a:t>感染対策講習チーム</a:t>
            </a:r>
            <a:br>
              <a:rPr lang="en-US" altLang="ja-JP" dirty="0"/>
            </a:br>
            <a:r>
              <a:rPr lang="en-US" altLang="ja-JP" dirty="0"/>
              <a:t>	</a:t>
            </a:r>
            <a:r>
              <a:rPr lang="ja-JP" altLang="en-US"/>
              <a:t>長崎大学病院 感染制御教育センター </a:t>
            </a:r>
            <a:r>
              <a:rPr lang="ja-JP" altLang="en-US" sz="1600"/>
              <a:t>編</a:t>
            </a:r>
            <a:br>
              <a:rPr lang="en-US" altLang="ja-JP" sz="1600" dirty="0"/>
            </a:br>
            <a:r>
              <a:rPr lang="en-US" altLang="ja-JP" sz="800" dirty="0"/>
              <a:t>http://</a:t>
            </a:r>
            <a:r>
              <a:rPr lang="en-US" altLang="ja-JP" sz="800" dirty="0" err="1"/>
              <a:t>www.kankyokansen.org</a:t>
            </a:r>
            <a:r>
              <a:rPr lang="en-US" altLang="ja-JP" sz="800" dirty="0"/>
              <a:t>/modules/news/</a:t>
            </a:r>
            <a:r>
              <a:rPr lang="en-US" altLang="ja-JP" sz="800" dirty="0" err="1"/>
              <a:t>index.php?content_id</a:t>
            </a:r>
            <a:r>
              <a:rPr lang="en-US" altLang="ja-JP" sz="800" dirty="0"/>
              <a:t>=345</a:t>
            </a:r>
            <a:br>
              <a:rPr lang="en-US" altLang="ja-JP" sz="1600" dirty="0"/>
            </a:br>
            <a:endParaRPr lang="en-US" altLang="ja-JP" sz="1600" dirty="0"/>
          </a:p>
          <a:p>
            <a:r>
              <a:rPr lang="ja-JP" altLang="en-US"/>
              <a:t>・高齢者介護施設における感染対策 第</a:t>
            </a:r>
            <a:r>
              <a:rPr lang="en-US" altLang="ja-JP" dirty="0"/>
              <a:t>1</a:t>
            </a:r>
            <a:r>
              <a:rPr lang="ja-JP" altLang="en-US"/>
              <a:t>版 </a:t>
            </a:r>
            <a:endParaRPr lang="en-US" altLang="ja-JP" sz="1600" dirty="0">
              <a:latin typeface="+mj-ea"/>
            </a:endParaRPr>
          </a:p>
          <a:p>
            <a:r>
              <a:rPr lang="en-US" altLang="ja-JP" dirty="0"/>
              <a:t>	</a:t>
            </a:r>
            <a:r>
              <a:rPr lang="ja-JP" altLang="en-US"/>
              <a:t>一般社団法人 日本環境感染学会 編</a:t>
            </a:r>
            <a:endParaRPr lang="en-US" altLang="ja-JP" dirty="0"/>
          </a:p>
          <a:p>
            <a:r>
              <a:rPr lang="en-US" altLang="ja-JP" sz="800" dirty="0">
                <a:latin typeface="+mj-ea"/>
              </a:rPr>
              <a:t>http://</a:t>
            </a:r>
            <a:r>
              <a:rPr lang="en-US" altLang="ja-JP" sz="800" dirty="0" err="1">
                <a:latin typeface="+mj-ea"/>
              </a:rPr>
              <a:t>www.kankyokansen.org</a:t>
            </a:r>
            <a:r>
              <a:rPr lang="en-US" altLang="ja-JP" sz="800" dirty="0">
                <a:latin typeface="+mj-ea"/>
              </a:rPr>
              <a:t>/uploads/uploads/files/</a:t>
            </a:r>
            <a:r>
              <a:rPr lang="en-US" altLang="ja-JP" sz="800" dirty="0" err="1">
                <a:latin typeface="+mj-ea"/>
              </a:rPr>
              <a:t>jsipc</a:t>
            </a:r>
            <a:r>
              <a:rPr lang="en-US" altLang="ja-JP" sz="800" dirty="0">
                <a:latin typeface="+mj-ea"/>
              </a:rPr>
              <a:t>/</a:t>
            </a:r>
            <a:r>
              <a:rPr lang="en-US" altLang="ja-JP" sz="800" dirty="0" err="1">
                <a:latin typeface="+mj-ea"/>
              </a:rPr>
              <a:t>koreisyakaigoshisetsu_kansentaisaku.pdf?fbclid</a:t>
            </a:r>
            <a:r>
              <a:rPr lang="en-US" altLang="ja-JP" sz="800" dirty="0">
                <a:latin typeface="+mj-ea"/>
              </a:rPr>
              <a:t>=IwAR1rvBGUPDCZmCohl88M9X7OuZyW_f5WJCPK0u9YekzaSTO1ucmpYi3q_Qk</a:t>
            </a:r>
          </a:p>
          <a:p>
            <a:endParaRPr lang="en-US" altLang="ja-JP" sz="1600" dirty="0">
              <a:latin typeface="+mj-ea"/>
              <a:ea typeface="+mj-ea"/>
            </a:endParaRPr>
          </a:p>
        </p:txBody>
      </p:sp>
      <p:sp>
        <p:nvSpPr>
          <p:cNvPr id="4" name="スライド番号プレースホルダー 3">
            <a:extLst>
              <a:ext uri="{FF2B5EF4-FFF2-40B4-BE49-F238E27FC236}">
                <a16:creationId xmlns:a16="http://schemas.microsoft.com/office/drawing/2014/main" id="{908B2974-99B8-BB4B-B7B4-2FC7314F23FE}"/>
              </a:ext>
            </a:extLst>
          </p:cNvPr>
          <p:cNvSpPr>
            <a:spLocks noGrp="1"/>
          </p:cNvSpPr>
          <p:nvPr>
            <p:ph type="sldNum" sz="quarter" idx="12"/>
          </p:nvPr>
        </p:nvSpPr>
        <p:spPr/>
        <p:txBody>
          <a:bodyPr/>
          <a:lstStyle/>
          <a:p>
            <a:fld id="{D26F39CE-828E-974C-A2DD-8D56C23B278A}" type="slidenum">
              <a:rPr kumimoji="1" lang="ja-JP" altLang="en-US" smtClean="0"/>
              <a:t>4</a:t>
            </a:fld>
            <a:endParaRPr kumimoji="1" lang="ja-JP" altLang="en-US"/>
          </a:p>
        </p:txBody>
      </p:sp>
    </p:spTree>
    <p:extLst>
      <p:ext uri="{BB962C8B-B14F-4D97-AF65-F5344CB8AC3E}">
        <p14:creationId xmlns:p14="http://schemas.microsoft.com/office/powerpoint/2010/main" val="3101869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a:extLst>
              <a:ext uri="{FF2B5EF4-FFF2-40B4-BE49-F238E27FC236}">
                <a16:creationId xmlns:a16="http://schemas.microsoft.com/office/drawing/2014/main" id="{00BD547F-B3F9-8F44-8AAC-628C8581595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9332" y="1863231"/>
            <a:ext cx="6016511" cy="3100423"/>
          </a:xfrm>
          <a:prstGeom prst="rect">
            <a:avLst/>
          </a:prstGeom>
        </p:spPr>
      </p:pic>
      <p:sp>
        <p:nvSpPr>
          <p:cNvPr id="45" name="正方形/長方形 44">
            <a:extLst>
              <a:ext uri="{FF2B5EF4-FFF2-40B4-BE49-F238E27FC236}">
                <a16:creationId xmlns:a16="http://schemas.microsoft.com/office/drawing/2014/main" id="{CB217BF7-28F7-524C-A21A-D69A23C0207C}"/>
              </a:ext>
            </a:extLst>
          </p:cNvPr>
          <p:cNvSpPr/>
          <p:nvPr/>
        </p:nvSpPr>
        <p:spPr>
          <a:xfrm>
            <a:off x="620769" y="2191843"/>
            <a:ext cx="5751456" cy="506120"/>
          </a:xfrm>
          <a:prstGeom prst="rect">
            <a:avLst/>
          </a:prstGeom>
          <a:solidFill>
            <a:schemeClr val="accent2">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5B615AAA-71DA-694C-AF6A-2797B162696E}"/>
              </a:ext>
            </a:extLst>
          </p:cNvPr>
          <p:cNvSpPr/>
          <p:nvPr/>
        </p:nvSpPr>
        <p:spPr>
          <a:xfrm>
            <a:off x="1235132" y="2841167"/>
            <a:ext cx="450793" cy="656896"/>
          </a:xfrm>
          <a:prstGeom prst="rect">
            <a:avLst/>
          </a:prstGeom>
          <a:solidFill>
            <a:schemeClr val="tx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5E882D50-4FC4-8E4C-95CC-3C0BDE00BAB0}"/>
              </a:ext>
            </a:extLst>
          </p:cNvPr>
          <p:cNvSpPr/>
          <p:nvPr/>
        </p:nvSpPr>
        <p:spPr>
          <a:xfrm>
            <a:off x="620769" y="2706193"/>
            <a:ext cx="5751456" cy="134974"/>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4043D446-77EC-844A-8A4C-55EEAD000429}"/>
              </a:ext>
            </a:extLst>
          </p:cNvPr>
          <p:cNvSpPr/>
          <p:nvPr/>
        </p:nvSpPr>
        <p:spPr>
          <a:xfrm>
            <a:off x="620769" y="2849068"/>
            <a:ext cx="5751456" cy="134974"/>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90E4D1FA-56D9-4D4D-9824-67BDED78A3A7}"/>
              </a:ext>
            </a:extLst>
          </p:cNvPr>
          <p:cNvSpPr/>
          <p:nvPr/>
        </p:nvSpPr>
        <p:spPr>
          <a:xfrm>
            <a:off x="620769" y="4127042"/>
            <a:ext cx="2479619" cy="506120"/>
          </a:xfrm>
          <a:prstGeom prst="rect">
            <a:avLst/>
          </a:prstGeom>
          <a:solidFill>
            <a:schemeClr val="accent6">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6DAE2E3C-519B-F44B-91DE-8C7A1C414C87}"/>
              </a:ext>
            </a:extLst>
          </p:cNvPr>
          <p:cNvSpPr/>
          <p:nvPr/>
        </p:nvSpPr>
        <p:spPr>
          <a:xfrm>
            <a:off x="620769" y="3982059"/>
            <a:ext cx="4951357" cy="150073"/>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A921D004-9C81-DF4C-864C-16455AF986DD}"/>
              </a:ext>
            </a:extLst>
          </p:cNvPr>
          <p:cNvSpPr/>
          <p:nvPr/>
        </p:nvSpPr>
        <p:spPr>
          <a:xfrm>
            <a:off x="620769" y="3833127"/>
            <a:ext cx="4951357" cy="145948"/>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59AAB036-CBDE-C24A-A764-AC236317FF59}"/>
              </a:ext>
            </a:extLst>
          </p:cNvPr>
          <p:cNvSpPr/>
          <p:nvPr/>
        </p:nvSpPr>
        <p:spPr>
          <a:xfrm>
            <a:off x="3100387" y="4134943"/>
            <a:ext cx="3271837" cy="506120"/>
          </a:xfrm>
          <a:prstGeom prst="rect">
            <a:avLst/>
          </a:prstGeom>
          <a:solidFill>
            <a:srgbClr val="FF0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827BA989-3435-DB48-8AFF-619376CDF1DC}"/>
              </a:ext>
            </a:extLst>
          </p:cNvPr>
          <p:cNvSpPr/>
          <p:nvPr/>
        </p:nvSpPr>
        <p:spPr>
          <a:xfrm>
            <a:off x="2628899" y="2984041"/>
            <a:ext cx="471488" cy="849085"/>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68A87EB8-B918-5545-83FD-13759BF9C78F}"/>
              </a:ext>
            </a:extLst>
          </p:cNvPr>
          <p:cNvSpPr/>
          <p:nvPr/>
        </p:nvSpPr>
        <p:spPr>
          <a:xfrm>
            <a:off x="3100386" y="2977655"/>
            <a:ext cx="2471740" cy="863371"/>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023CF69F-53C6-AE40-9FD4-E9871D5358A8}"/>
              </a:ext>
            </a:extLst>
          </p:cNvPr>
          <p:cNvSpPr/>
          <p:nvPr/>
        </p:nvSpPr>
        <p:spPr>
          <a:xfrm>
            <a:off x="614360" y="3498063"/>
            <a:ext cx="2014538" cy="342963"/>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385A36EA-7FBC-BA49-A59C-65D7E906D665}"/>
              </a:ext>
            </a:extLst>
          </p:cNvPr>
          <p:cNvSpPr txBox="1"/>
          <p:nvPr/>
        </p:nvSpPr>
        <p:spPr>
          <a:xfrm>
            <a:off x="549331" y="224087"/>
            <a:ext cx="5730329" cy="307777"/>
          </a:xfrm>
          <a:prstGeom prst="rect">
            <a:avLst/>
          </a:prstGeom>
          <a:noFill/>
          <a:ln>
            <a:noFill/>
          </a:ln>
        </p:spPr>
        <p:txBody>
          <a:bodyPr wrap="square" rtlCol="0">
            <a:spAutoFit/>
          </a:bodyPr>
          <a:lstStyle/>
          <a:p>
            <a:pPr algn="ctr"/>
            <a:r>
              <a:rPr kumimoji="1" lang="ja-JP" altLang="en-US" sz="1400"/>
              <a:t>ゾーニング実施例</a:t>
            </a:r>
            <a:endParaRPr kumimoji="1" lang="en-US" altLang="ja-JP" sz="1400" dirty="0"/>
          </a:p>
        </p:txBody>
      </p:sp>
      <p:sp>
        <p:nvSpPr>
          <p:cNvPr id="70" name="テキスト ボックス 69">
            <a:extLst>
              <a:ext uri="{FF2B5EF4-FFF2-40B4-BE49-F238E27FC236}">
                <a16:creationId xmlns:a16="http://schemas.microsoft.com/office/drawing/2014/main" id="{14BB7811-A2AB-544C-8B83-698004D7DE01}"/>
              </a:ext>
            </a:extLst>
          </p:cNvPr>
          <p:cNvSpPr txBox="1"/>
          <p:nvPr/>
        </p:nvSpPr>
        <p:spPr>
          <a:xfrm>
            <a:off x="549332" y="6517492"/>
            <a:ext cx="5274733" cy="230832"/>
          </a:xfrm>
          <a:prstGeom prst="rect">
            <a:avLst/>
          </a:prstGeom>
          <a:noFill/>
          <a:ln>
            <a:noFill/>
          </a:ln>
        </p:spPr>
        <p:txBody>
          <a:bodyPr wrap="square" rtlCol="0">
            <a:spAutoFit/>
          </a:bodyPr>
          <a:lstStyle/>
          <a:p>
            <a:r>
              <a:rPr kumimoji="1" lang="ja-JP" altLang="en-US" sz="900"/>
              <a:t>通路に仕切りポールを設置し、左右で来館路・退館路の仕分けを行う。</a:t>
            </a:r>
            <a:endParaRPr kumimoji="1" lang="en-US" altLang="ja-JP" sz="900" dirty="0"/>
          </a:p>
        </p:txBody>
      </p:sp>
      <p:sp>
        <p:nvSpPr>
          <p:cNvPr id="71" name="正方形/長方形 70">
            <a:extLst>
              <a:ext uri="{FF2B5EF4-FFF2-40B4-BE49-F238E27FC236}">
                <a16:creationId xmlns:a16="http://schemas.microsoft.com/office/drawing/2014/main" id="{182F1DD7-2B98-454D-AB85-9E7E5425A435}"/>
              </a:ext>
            </a:extLst>
          </p:cNvPr>
          <p:cNvSpPr/>
          <p:nvPr/>
        </p:nvSpPr>
        <p:spPr>
          <a:xfrm>
            <a:off x="3226197" y="6822483"/>
            <a:ext cx="1102128" cy="369332"/>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ClassIV</a:t>
            </a:r>
            <a:endParaRPr kumimoji="1" lang="ja-JP" altLang="en-US"/>
          </a:p>
        </p:txBody>
      </p:sp>
      <p:sp>
        <p:nvSpPr>
          <p:cNvPr id="73" name="正方形/長方形 72">
            <a:extLst>
              <a:ext uri="{FF2B5EF4-FFF2-40B4-BE49-F238E27FC236}">
                <a16:creationId xmlns:a16="http://schemas.microsoft.com/office/drawing/2014/main" id="{71060023-DBE5-674D-AD96-3357BBDF1B8F}"/>
              </a:ext>
            </a:extLst>
          </p:cNvPr>
          <p:cNvSpPr/>
          <p:nvPr/>
        </p:nvSpPr>
        <p:spPr>
          <a:xfrm>
            <a:off x="3226197" y="7307711"/>
            <a:ext cx="1102128" cy="36933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t>ClassV</a:t>
            </a:r>
            <a:endParaRPr kumimoji="1" lang="ja-JP" altLang="en-US"/>
          </a:p>
        </p:txBody>
      </p:sp>
      <p:sp>
        <p:nvSpPr>
          <p:cNvPr id="74" name="テキスト ボックス 73">
            <a:extLst>
              <a:ext uri="{FF2B5EF4-FFF2-40B4-BE49-F238E27FC236}">
                <a16:creationId xmlns:a16="http://schemas.microsoft.com/office/drawing/2014/main" id="{CBD1C766-05FF-714C-9B92-6C8DB532695A}"/>
              </a:ext>
            </a:extLst>
          </p:cNvPr>
          <p:cNvSpPr txBox="1"/>
          <p:nvPr/>
        </p:nvSpPr>
        <p:spPr>
          <a:xfrm>
            <a:off x="4460529" y="7307711"/>
            <a:ext cx="1976848" cy="369332"/>
          </a:xfrm>
          <a:prstGeom prst="rect">
            <a:avLst/>
          </a:prstGeom>
          <a:noFill/>
          <a:ln>
            <a:noFill/>
          </a:ln>
        </p:spPr>
        <p:txBody>
          <a:bodyPr wrap="square" rtlCol="0">
            <a:spAutoFit/>
          </a:bodyPr>
          <a:lstStyle/>
          <a:p>
            <a:r>
              <a:rPr kumimoji="1" lang="ja-JP" altLang="en-US" sz="900"/>
              <a:t>ドアにマグネットステッカーを</a:t>
            </a:r>
            <a:endParaRPr kumimoji="1" lang="en-US" altLang="ja-JP" sz="900" dirty="0"/>
          </a:p>
          <a:p>
            <a:r>
              <a:rPr lang="ja-JP" altLang="en-US" sz="900"/>
              <a:t>貼り、滞在者在室を明確化する</a:t>
            </a:r>
            <a:endParaRPr lang="en-US" altLang="ja-JP" sz="900" dirty="0"/>
          </a:p>
        </p:txBody>
      </p:sp>
      <p:sp>
        <p:nvSpPr>
          <p:cNvPr id="76" name="テキスト ボックス 75">
            <a:extLst>
              <a:ext uri="{FF2B5EF4-FFF2-40B4-BE49-F238E27FC236}">
                <a16:creationId xmlns:a16="http://schemas.microsoft.com/office/drawing/2014/main" id="{9A9D8CD6-04F7-9C41-A1EB-9280FDB5E61F}"/>
              </a:ext>
            </a:extLst>
          </p:cNvPr>
          <p:cNvSpPr txBox="1"/>
          <p:nvPr/>
        </p:nvSpPr>
        <p:spPr>
          <a:xfrm>
            <a:off x="315144" y="5035904"/>
            <a:ext cx="323165" cy="369332"/>
          </a:xfrm>
          <a:prstGeom prst="rect">
            <a:avLst/>
          </a:prstGeom>
          <a:noFill/>
          <a:ln>
            <a:noFill/>
          </a:ln>
        </p:spPr>
        <p:txBody>
          <a:bodyPr vert="eaVert" wrap="square" rtlCol="0">
            <a:spAutoFit/>
          </a:bodyPr>
          <a:lstStyle/>
          <a:p>
            <a:r>
              <a:rPr kumimoji="1" lang="ja-JP" altLang="en-US" sz="900"/>
              <a:t>通路</a:t>
            </a:r>
            <a:endParaRPr kumimoji="1" lang="en-US" altLang="ja-JP" sz="900" dirty="0"/>
          </a:p>
        </p:txBody>
      </p:sp>
      <p:sp>
        <p:nvSpPr>
          <p:cNvPr id="77" name="テキスト ボックス 76">
            <a:extLst>
              <a:ext uri="{FF2B5EF4-FFF2-40B4-BE49-F238E27FC236}">
                <a16:creationId xmlns:a16="http://schemas.microsoft.com/office/drawing/2014/main" id="{4F2D0992-0685-B840-89A5-E7F321E83DF0}"/>
              </a:ext>
            </a:extLst>
          </p:cNvPr>
          <p:cNvSpPr txBox="1"/>
          <p:nvPr/>
        </p:nvSpPr>
        <p:spPr>
          <a:xfrm>
            <a:off x="315144" y="6820478"/>
            <a:ext cx="323165" cy="1054320"/>
          </a:xfrm>
          <a:prstGeom prst="rect">
            <a:avLst/>
          </a:prstGeom>
          <a:noFill/>
          <a:ln>
            <a:noFill/>
          </a:ln>
        </p:spPr>
        <p:txBody>
          <a:bodyPr vert="eaVert" wrap="square" rtlCol="0">
            <a:spAutoFit/>
          </a:bodyPr>
          <a:lstStyle/>
          <a:p>
            <a:r>
              <a:rPr kumimoji="1" lang="ja-JP" altLang="en-US" sz="900"/>
              <a:t>客室ドア</a:t>
            </a:r>
            <a:endParaRPr kumimoji="1" lang="en-US" altLang="ja-JP" sz="900" dirty="0"/>
          </a:p>
        </p:txBody>
      </p:sp>
      <p:sp>
        <p:nvSpPr>
          <p:cNvPr id="79" name="テキスト ボックス 78">
            <a:extLst>
              <a:ext uri="{FF2B5EF4-FFF2-40B4-BE49-F238E27FC236}">
                <a16:creationId xmlns:a16="http://schemas.microsoft.com/office/drawing/2014/main" id="{EC1B513A-8FC1-CD49-8AF8-1CDE1774FC66}"/>
              </a:ext>
            </a:extLst>
          </p:cNvPr>
          <p:cNvSpPr txBox="1"/>
          <p:nvPr/>
        </p:nvSpPr>
        <p:spPr>
          <a:xfrm>
            <a:off x="315144" y="8307326"/>
            <a:ext cx="323165" cy="1054320"/>
          </a:xfrm>
          <a:prstGeom prst="rect">
            <a:avLst/>
          </a:prstGeom>
          <a:noFill/>
          <a:ln>
            <a:noFill/>
          </a:ln>
        </p:spPr>
        <p:txBody>
          <a:bodyPr vert="eaVert" wrap="square" rtlCol="0">
            <a:spAutoFit/>
          </a:bodyPr>
          <a:lstStyle/>
          <a:p>
            <a:r>
              <a:rPr kumimoji="1" lang="ja-JP" altLang="en-US" sz="900"/>
              <a:t>エレベータ</a:t>
            </a:r>
            <a:endParaRPr kumimoji="1" lang="en-US" altLang="ja-JP" sz="900" dirty="0"/>
          </a:p>
        </p:txBody>
      </p:sp>
      <p:sp>
        <p:nvSpPr>
          <p:cNvPr id="81" name="正方形/長方形 80">
            <a:extLst>
              <a:ext uri="{FF2B5EF4-FFF2-40B4-BE49-F238E27FC236}">
                <a16:creationId xmlns:a16="http://schemas.microsoft.com/office/drawing/2014/main" id="{E69C790F-6C32-5241-8A5F-E997687BD29A}"/>
              </a:ext>
            </a:extLst>
          </p:cNvPr>
          <p:cNvSpPr/>
          <p:nvPr/>
        </p:nvSpPr>
        <p:spPr>
          <a:xfrm>
            <a:off x="3226197" y="9124254"/>
            <a:ext cx="1102128" cy="36933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入館経路</a:t>
            </a:r>
          </a:p>
        </p:txBody>
      </p:sp>
      <p:sp>
        <p:nvSpPr>
          <p:cNvPr id="83" name="正方形/長方形 82">
            <a:extLst>
              <a:ext uri="{FF2B5EF4-FFF2-40B4-BE49-F238E27FC236}">
                <a16:creationId xmlns:a16="http://schemas.microsoft.com/office/drawing/2014/main" id="{DA3CAD2A-2599-3742-ACC1-FFC5489E6B87}"/>
              </a:ext>
            </a:extLst>
          </p:cNvPr>
          <p:cNvSpPr/>
          <p:nvPr/>
        </p:nvSpPr>
        <p:spPr>
          <a:xfrm>
            <a:off x="3226197" y="8711360"/>
            <a:ext cx="1102128" cy="369332"/>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退出経路</a:t>
            </a:r>
          </a:p>
        </p:txBody>
      </p:sp>
      <p:sp>
        <p:nvSpPr>
          <p:cNvPr id="84" name="テキスト ボックス 83">
            <a:extLst>
              <a:ext uri="{FF2B5EF4-FFF2-40B4-BE49-F238E27FC236}">
                <a16:creationId xmlns:a16="http://schemas.microsoft.com/office/drawing/2014/main" id="{B6F172F7-5554-AF4D-8282-5CDDF0675078}"/>
              </a:ext>
            </a:extLst>
          </p:cNvPr>
          <p:cNvSpPr txBox="1"/>
          <p:nvPr/>
        </p:nvSpPr>
        <p:spPr>
          <a:xfrm>
            <a:off x="4460529" y="8724899"/>
            <a:ext cx="1976848" cy="507831"/>
          </a:xfrm>
          <a:prstGeom prst="rect">
            <a:avLst/>
          </a:prstGeom>
          <a:noFill/>
          <a:ln>
            <a:noFill/>
          </a:ln>
        </p:spPr>
        <p:txBody>
          <a:bodyPr wrap="square" rtlCol="0">
            <a:spAutoFit/>
          </a:bodyPr>
          <a:lstStyle/>
          <a:p>
            <a:r>
              <a:rPr lang="ja-JP" altLang="en-US" sz="900"/>
              <a:t>エレベータに来館路、退館路、見消毒の表示を行い、ゾーンを明確化する</a:t>
            </a:r>
            <a:endParaRPr lang="en-US" altLang="ja-JP" sz="900" dirty="0"/>
          </a:p>
        </p:txBody>
      </p:sp>
      <p:sp>
        <p:nvSpPr>
          <p:cNvPr id="88" name="正方形/長方形 87">
            <a:extLst>
              <a:ext uri="{FF2B5EF4-FFF2-40B4-BE49-F238E27FC236}">
                <a16:creationId xmlns:a16="http://schemas.microsoft.com/office/drawing/2014/main" id="{510B76A2-C152-0C4E-A133-65CECDEFF7CC}"/>
              </a:ext>
            </a:extLst>
          </p:cNvPr>
          <p:cNvSpPr/>
          <p:nvPr/>
        </p:nvSpPr>
        <p:spPr>
          <a:xfrm>
            <a:off x="3429000" y="1574574"/>
            <a:ext cx="288445" cy="242250"/>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a:extLst>
              <a:ext uri="{FF2B5EF4-FFF2-40B4-BE49-F238E27FC236}">
                <a16:creationId xmlns:a16="http://schemas.microsoft.com/office/drawing/2014/main" id="{4EFE654C-0C56-884E-BE7F-5BF09E9D8056}"/>
              </a:ext>
            </a:extLst>
          </p:cNvPr>
          <p:cNvSpPr txBox="1"/>
          <p:nvPr/>
        </p:nvSpPr>
        <p:spPr>
          <a:xfrm>
            <a:off x="3689064" y="1596527"/>
            <a:ext cx="685800" cy="230832"/>
          </a:xfrm>
          <a:prstGeom prst="rect">
            <a:avLst/>
          </a:prstGeom>
          <a:noFill/>
          <a:ln>
            <a:noFill/>
          </a:ln>
        </p:spPr>
        <p:txBody>
          <a:bodyPr wrap="square" rtlCol="0">
            <a:spAutoFit/>
          </a:bodyPr>
          <a:lstStyle/>
          <a:p>
            <a:r>
              <a:rPr kumimoji="1" lang="ja-JP" altLang="en-US" sz="900"/>
              <a:t>退館路</a:t>
            </a:r>
            <a:endParaRPr kumimoji="1" lang="en-US" altLang="ja-JP" sz="900" dirty="0"/>
          </a:p>
        </p:txBody>
      </p:sp>
      <p:sp>
        <p:nvSpPr>
          <p:cNvPr id="90" name="正方形/長方形 89">
            <a:extLst>
              <a:ext uri="{FF2B5EF4-FFF2-40B4-BE49-F238E27FC236}">
                <a16:creationId xmlns:a16="http://schemas.microsoft.com/office/drawing/2014/main" id="{7A8C62FB-4C7D-7E49-AD43-EFE6A8E7DF9A}"/>
              </a:ext>
            </a:extLst>
          </p:cNvPr>
          <p:cNvSpPr/>
          <p:nvPr/>
        </p:nvSpPr>
        <p:spPr>
          <a:xfrm>
            <a:off x="3429000" y="1295174"/>
            <a:ext cx="288445" cy="242250"/>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テキスト ボックス 90">
            <a:extLst>
              <a:ext uri="{FF2B5EF4-FFF2-40B4-BE49-F238E27FC236}">
                <a16:creationId xmlns:a16="http://schemas.microsoft.com/office/drawing/2014/main" id="{97DB669D-8C58-AD42-806B-8B0896375748}"/>
              </a:ext>
            </a:extLst>
          </p:cNvPr>
          <p:cNvSpPr txBox="1"/>
          <p:nvPr/>
        </p:nvSpPr>
        <p:spPr>
          <a:xfrm>
            <a:off x="3689064" y="1317127"/>
            <a:ext cx="685800" cy="230832"/>
          </a:xfrm>
          <a:prstGeom prst="rect">
            <a:avLst/>
          </a:prstGeom>
          <a:noFill/>
          <a:ln>
            <a:noFill/>
          </a:ln>
        </p:spPr>
        <p:txBody>
          <a:bodyPr wrap="square" rtlCol="0">
            <a:spAutoFit/>
          </a:bodyPr>
          <a:lstStyle/>
          <a:p>
            <a:r>
              <a:rPr kumimoji="1" lang="ja-JP" altLang="en-US" sz="900"/>
              <a:t>来館路</a:t>
            </a:r>
            <a:endParaRPr kumimoji="1" lang="en-US" altLang="ja-JP" sz="900" dirty="0"/>
          </a:p>
        </p:txBody>
      </p:sp>
      <p:sp>
        <p:nvSpPr>
          <p:cNvPr id="92" name="正方形/長方形 91">
            <a:extLst>
              <a:ext uri="{FF2B5EF4-FFF2-40B4-BE49-F238E27FC236}">
                <a16:creationId xmlns:a16="http://schemas.microsoft.com/office/drawing/2014/main" id="{15A9EF3C-64AD-E041-BFC3-080387822978}"/>
              </a:ext>
            </a:extLst>
          </p:cNvPr>
          <p:cNvSpPr/>
          <p:nvPr/>
        </p:nvSpPr>
        <p:spPr>
          <a:xfrm>
            <a:off x="4995333" y="1574574"/>
            <a:ext cx="288445" cy="242250"/>
          </a:xfrm>
          <a:prstGeom prst="rect">
            <a:avLst/>
          </a:prstGeom>
          <a:solidFill>
            <a:srgbClr val="FF0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テキスト ボックス 92">
            <a:extLst>
              <a:ext uri="{FF2B5EF4-FFF2-40B4-BE49-F238E27FC236}">
                <a16:creationId xmlns:a16="http://schemas.microsoft.com/office/drawing/2014/main" id="{CCB329A1-EA59-674A-90F6-9005287E0629}"/>
              </a:ext>
            </a:extLst>
          </p:cNvPr>
          <p:cNvSpPr txBox="1"/>
          <p:nvPr/>
        </p:nvSpPr>
        <p:spPr>
          <a:xfrm>
            <a:off x="5255397" y="1596527"/>
            <a:ext cx="685800" cy="230832"/>
          </a:xfrm>
          <a:prstGeom prst="rect">
            <a:avLst/>
          </a:prstGeom>
          <a:noFill/>
          <a:ln>
            <a:noFill/>
          </a:ln>
        </p:spPr>
        <p:txBody>
          <a:bodyPr wrap="square" rtlCol="0">
            <a:spAutoFit/>
          </a:bodyPr>
          <a:lstStyle/>
          <a:p>
            <a:r>
              <a:rPr kumimoji="1" lang="ja-JP" altLang="en-US" sz="900"/>
              <a:t>未消毒</a:t>
            </a:r>
            <a:endParaRPr kumimoji="1" lang="en-US" altLang="ja-JP" sz="900" dirty="0"/>
          </a:p>
        </p:txBody>
      </p:sp>
      <p:sp>
        <p:nvSpPr>
          <p:cNvPr id="94" name="正方形/長方形 93">
            <a:extLst>
              <a:ext uri="{FF2B5EF4-FFF2-40B4-BE49-F238E27FC236}">
                <a16:creationId xmlns:a16="http://schemas.microsoft.com/office/drawing/2014/main" id="{C11A756F-F804-AE45-B3DF-9F547B4EF522}"/>
              </a:ext>
            </a:extLst>
          </p:cNvPr>
          <p:cNvSpPr/>
          <p:nvPr/>
        </p:nvSpPr>
        <p:spPr>
          <a:xfrm>
            <a:off x="4995333" y="1295174"/>
            <a:ext cx="288445" cy="242250"/>
          </a:xfrm>
          <a:prstGeom prst="rect">
            <a:avLst/>
          </a:prstGeom>
          <a:solidFill>
            <a:schemeClr val="accent2">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a:extLst>
              <a:ext uri="{FF2B5EF4-FFF2-40B4-BE49-F238E27FC236}">
                <a16:creationId xmlns:a16="http://schemas.microsoft.com/office/drawing/2014/main" id="{2E5F33C7-5434-4644-B26D-78C7CEDD73A5}"/>
              </a:ext>
            </a:extLst>
          </p:cNvPr>
          <p:cNvSpPr txBox="1"/>
          <p:nvPr/>
        </p:nvSpPr>
        <p:spPr>
          <a:xfrm>
            <a:off x="5255397" y="1317127"/>
            <a:ext cx="685800" cy="230832"/>
          </a:xfrm>
          <a:prstGeom prst="rect">
            <a:avLst/>
          </a:prstGeom>
          <a:noFill/>
          <a:ln>
            <a:noFill/>
          </a:ln>
        </p:spPr>
        <p:txBody>
          <a:bodyPr wrap="square" rtlCol="0">
            <a:spAutoFit/>
          </a:bodyPr>
          <a:lstStyle/>
          <a:p>
            <a:r>
              <a:rPr kumimoji="1" lang="ja-JP" altLang="en-US" sz="900"/>
              <a:t>待機中</a:t>
            </a:r>
            <a:endParaRPr kumimoji="1" lang="en-US" altLang="ja-JP" sz="900" dirty="0"/>
          </a:p>
        </p:txBody>
      </p:sp>
      <p:sp>
        <p:nvSpPr>
          <p:cNvPr id="97" name="正方形/長方形 96">
            <a:extLst>
              <a:ext uri="{FF2B5EF4-FFF2-40B4-BE49-F238E27FC236}">
                <a16:creationId xmlns:a16="http://schemas.microsoft.com/office/drawing/2014/main" id="{D1969B39-FA80-C945-9FCC-CC88EEC322D8}"/>
              </a:ext>
            </a:extLst>
          </p:cNvPr>
          <p:cNvSpPr/>
          <p:nvPr/>
        </p:nvSpPr>
        <p:spPr>
          <a:xfrm>
            <a:off x="2273300" y="3000974"/>
            <a:ext cx="355600" cy="353885"/>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F8328FDB-076B-6F42-8D67-0B33EC56ED60}"/>
              </a:ext>
            </a:extLst>
          </p:cNvPr>
          <p:cNvSpPr/>
          <p:nvPr/>
        </p:nvSpPr>
        <p:spPr>
          <a:xfrm>
            <a:off x="1689100" y="3373507"/>
            <a:ext cx="939798" cy="121571"/>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22CCCE30-90D8-7142-A55B-86508D7FD7BF}"/>
              </a:ext>
            </a:extLst>
          </p:cNvPr>
          <p:cNvSpPr/>
          <p:nvPr/>
        </p:nvSpPr>
        <p:spPr>
          <a:xfrm>
            <a:off x="613833" y="3000974"/>
            <a:ext cx="520700" cy="465568"/>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a:extLst>
              <a:ext uri="{FF2B5EF4-FFF2-40B4-BE49-F238E27FC236}">
                <a16:creationId xmlns:a16="http://schemas.microsoft.com/office/drawing/2014/main" id="{29A005C0-3BC1-8E4C-A6EC-F14AF54CC6F9}"/>
              </a:ext>
            </a:extLst>
          </p:cNvPr>
          <p:cNvSpPr/>
          <p:nvPr/>
        </p:nvSpPr>
        <p:spPr>
          <a:xfrm>
            <a:off x="5892800" y="1574574"/>
            <a:ext cx="288445" cy="242250"/>
          </a:xfrm>
          <a:prstGeom prst="rect">
            <a:avLst/>
          </a:prstGeom>
          <a:solidFill>
            <a:schemeClr val="accent6">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テキスト ボックス 101">
            <a:extLst>
              <a:ext uri="{FF2B5EF4-FFF2-40B4-BE49-F238E27FC236}">
                <a16:creationId xmlns:a16="http://schemas.microsoft.com/office/drawing/2014/main" id="{301D1051-630C-6049-929C-838BEEB18E85}"/>
              </a:ext>
            </a:extLst>
          </p:cNvPr>
          <p:cNvSpPr txBox="1"/>
          <p:nvPr/>
        </p:nvSpPr>
        <p:spPr>
          <a:xfrm>
            <a:off x="6152864" y="1596527"/>
            <a:ext cx="685800" cy="230832"/>
          </a:xfrm>
          <a:prstGeom prst="rect">
            <a:avLst/>
          </a:prstGeom>
          <a:noFill/>
          <a:ln>
            <a:noFill/>
          </a:ln>
        </p:spPr>
        <p:txBody>
          <a:bodyPr wrap="square" rtlCol="0">
            <a:spAutoFit/>
          </a:bodyPr>
          <a:lstStyle/>
          <a:p>
            <a:r>
              <a:rPr kumimoji="1" lang="ja-JP" altLang="en-US" sz="900"/>
              <a:t>消毒済</a:t>
            </a:r>
            <a:endParaRPr kumimoji="1" lang="en-US" altLang="ja-JP" sz="900" dirty="0"/>
          </a:p>
        </p:txBody>
      </p:sp>
      <p:sp>
        <p:nvSpPr>
          <p:cNvPr id="103" name="正方形/長方形 102">
            <a:extLst>
              <a:ext uri="{FF2B5EF4-FFF2-40B4-BE49-F238E27FC236}">
                <a16:creationId xmlns:a16="http://schemas.microsoft.com/office/drawing/2014/main" id="{1C935A55-ED1D-EC44-903D-84FA02CBBBCF}"/>
              </a:ext>
            </a:extLst>
          </p:cNvPr>
          <p:cNvSpPr/>
          <p:nvPr/>
        </p:nvSpPr>
        <p:spPr>
          <a:xfrm>
            <a:off x="5558366" y="3000973"/>
            <a:ext cx="813858" cy="465569"/>
          </a:xfrm>
          <a:prstGeom prst="rect">
            <a:avLst/>
          </a:prstGeom>
          <a:solidFill>
            <a:schemeClr val="accent6">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F4284903-7086-A34E-8090-4E6ADF9AC7A0}"/>
              </a:ext>
            </a:extLst>
          </p:cNvPr>
          <p:cNvSpPr/>
          <p:nvPr/>
        </p:nvSpPr>
        <p:spPr>
          <a:xfrm>
            <a:off x="5892800" y="1295174"/>
            <a:ext cx="288445" cy="242250"/>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テキスト ボックス 104">
            <a:extLst>
              <a:ext uri="{FF2B5EF4-FFF2-40B4-BE49-F238E27FC236}">
                <a16:creationId xmlns:a16="http://schemas.microsoft.com/office/drawing/2014/main" id="{E0BC7E16-E45D-EE48-BD4E-81E58F963706}"/>
              </a:ext>
            </a:extLst>
          </p:cNvPr>
          <p:cNvSpPr txBox="1"/>
          <p:nvPr/>
        </p:nvSpPr>
        <p:spPr>
          <a:xfrm>
            <a:off x="6152864" y="1317127"/>
            <a:ext cx="685800" cy="230832"/>
          </a:xfrm>
          <a:prstGeom prst="rect">
            <a:avLst/>
          </a:prstGeom>
          <a:noFill/>
          <a:ln>
            <a:noFill/>
          </a:ln>
        </p:spPr>
        <p:txBody>
          <a:bodyPr wrap="square" rtlCol="0">
            <a:spAutoFit/>
          </a:bodyPr>
          <a:lstStyle/>
          <a:p>
            <a:r>
              <a:rPr kumimoji="1" lang="ja-JP" altLang="en-US" sz="900"/>
              <a:t>禁止</a:t>
            </a:r>
            <a:endParaRPr kumimoji="1" lang="en-US" altLang="ja-JP" sz="900" dirty="0"/>
          </a:p>
        </p:txBody>
      </p:sp>
      <p:sp>
        <p:nvSpPr>
          <p:cNvPr id="106" name="正方形/長方形 105">
            <a:extLst>
              <a:ext uri="{FF2B5EF4-FFF2-40B4-BE49-F238E27FC236}">
                <a16:creationId xmlns:a16="http://schemas.microsoft.com/office/drawing/2014/main" id="{D39E066D-39C9-A543-A3E7-0321A877670C}"/>
              </a:ext>
            </a:extLst>
          </p:cNvPr>
          <p:cNvSpPr/>
          <p:nvPr/>
        </p:nvSpPr>
        <p:spPr>
          <a:xfrm>
            <a:off x="5562600" y="3471106"/>
            <a:ext cx="809624" cy="625191"/>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0A092472-6F4F-0942-922A-86875194568B}"/>
              </a:ext>
            </a:extLst>
          </p:cNvPr>
          <p:cNvSpPr/>
          <p:nvPr/>
        </p:nvSpPr>
        <p:spPr>
          <a:xfrm>
            <a:off x="601132" y="1947106"/>
            <a:ext cx="5771091" cy="226089"/>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68CD5D62-DD5E-7C44-82B0-0B23E44C1DB2}"/>
              </a:ext>
            </a:extLst>
          </p:cNvPr>
          <p:cNvSpPr/>
          <p:nvPr/>
        </p:nvSpPr>
        <p:spPr>
          <a:xfrm>
            <a:off x="601132" y="4639506"/>
            <a:ext cx="5771091" cy="226089"/>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1" name="直線コネクタ 110">
            <a:extLst>
              <a:ext uri="{FF2B5EF4-FFF2-40B4-BE49-F238E27FC236}">
                <a16:creationId xmlns:a16="http://schemas.microsoft.com/office/drawing/2014/main" id="{C1162CEF-6DC6-4A44-9B17-E007F509155C}"/>
              </a:ext>
            </a:extLst>
          </p:cNvPr>
          <p:cNvCxnSpPr>
            <a:cxnSpLocks/>
          </p:cNvCxnSpPr>
          <p:nvPr/>
        </p:nvCxnSpPr>
        <p:spPr>
          <a:xfrm>
            <a:off x="1749946" y="2841167"/>
            <a:ext cx="4336066" cy="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57E668F8-D1A9-7849-B245-C6D8C7E80579}"/>
              </a:ext>
            </a:extLst>
          </p:cNvPr>
          <p:cNvCxnSpPr>
            <a:cxnSpLocks/>
          </p:cNvCxnSpPr>
          <p:nvPr/>
        </p:nvCxnSpPr>
        <p:spPr>
          <a:xfrm>
            <a:off x="747584" y="3984167"/>
            <a:ext cx="4689699" cy="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1E80D309-020D-9C4F-92FB-533AA8D1EAF3}"/>
              </a:ext>
            </a:extLst>
          </p:cNvPr>
          <p:cNvCxnSpPr>
            <a:cxnSpLocks/>
            <a:endCxn id="53" idx="0"/>
          </p:cNvCxnSpPr>
          <p:nvPr/>
        </p:nvCxnSpPr>
        <p:spPr>
          <a:xfrm>
            <a:off x="747584" y="3829707"/>
            <a:ext cx="2348864" cy="342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D2FD3D7C-7660-B14C-ACDA-F55939DF94AD}"/>
              </a:ext>
            </a:extLst>
          </p:cNvPr>
          <p:cNvCxnSpPr>
            <a:cxnSpLocks/>
          </p:cNvCxnSpPr>
          <p:nvPr/>
        </p:nvCxnSpPr>
        <p:spPr>
          <a:xfrm>
            <a:off x="3096448" y="3062462"/>
            <a:ext cx="0" cy="62209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E8CF191F-5BA5-8942-B61A-7F644BFD5B7A}"/>
              </a:ext>
            </a:extLst>
          </p:cNvPr>
          <p:cNvCxnSpPr>
            <a:cxnSpLocks/>
          </p:cNvCxnSpPr>
          <p:nvPr/>
        </p:nvCxnSpPr>
        <p:spPr>
          <a:xfrm>
            <a:off x="2628898" y="2984041"/>
            <a:ext cx="420777" cy="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65030F34-6221-0342-810F-CF976873A4D2}"/>
              </a:ext>
            </a:extLst>
          </p:cNvPr>
          <p:cNvCxnSpPr>
            <a:cxnSpLocks/>
          </p:cNvCxnSpPr>
          <p:nvPr/>
        </p:nvCxnSpPr>
        <p:spPr>
          <a:xfrm>
            <a:off x="2628898" y="1434851"/>
            <a:ext cx="420777" cy="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29" name="テキスト ボックス 128">
            <a:extLst>
              <a:ext uri="{FF2B5EF4-FFF2-40B4-BE49-F238E27FC236}">
                <a16:creationId xmlns:a16="http://schemas.microsoft.com/office/drawing/2014/main" id="{745DD211-C7A8-DC4D-A24F-023C852AEB4C}"/>
              </a:ext>
            </a:extLst>
          </p:cNvPr>
          <p:cNvSpPr txBox="1"/>
          <p:nvPr/>
        </p:nvSpPr>
        <p:spPr>
          <a:xfrm>
            <a:off x="2540397" y="1528724"/>
            <a:ext cx="685800" cy="230832"/>
          </a:xfrm>
          <a:prstGeom prst="rect">
            <a:avLst/>
          </a:prstGeom>
          <a:noFill/>
          <a:ln>
            <a:noFill/>
          </a:ln>
        </p:spPr>
        <p:txBody>
          <a:bodyPr wrap="square" rtlCol="0">
            <a:spAutoFit/>
          </a:bodyPr>
          <a:lstStyle/>
          <a:p>
            <a:r>
              <a:rPr kumimoji="1" lang="ja-JP" altLang="en-US" sz="900"/>
              <a:t>仕切り</a:t>
            </a:r>
            <a:endParaRPr kumimoji="1" lang="en-US" altLang="ja-JP" sz="900" dirty="0"/>
          </a:p>
        </p:txBody>
      </p:sp>
      <p:cxnSp>
        <p:nvCxnSpPr>
          <p:cNvPr id="130" name="直線コネクタ 129">
            <a:extLst>
              <a:ext uri="{FF2B5EF4-FFF2-40B4-BE49-F238E27FC236}">
                <a16:creationId xmlns:a16="http://schemas.microsoft.com/office/drawing/2014/main" id="{0DDCC8A3-EDF9-4843-8D53-9598DF8EE088}"/>
              </a:ext>
            </a:extLst>
          </p:cNvPr>
          <p:cNvCxnSpPr>
            <a:cxnSpLocks/>
          </p:cNvCxnSpPr>
          <p:nvPr/>
        </p:nvCxnSpPr>
        <p:spPr>
          <a:xfrm>
            <a:off x="701857" y="2855572"/>
            <a:ext cx="420777" cy="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C249CF2F-C0D6-5543-9272-215C13B36C9C}"/>
              </a:ext>
            </a:extLst>
          </p:cNvPr>
          <p:cNvSpPr txBox="1"/>
          <p:nvPr/>
        </p:nvSpPr>
        <p:spPr>
          <a:xfrm>
            <a:off x="578339" y="517563"/>
            <a:ext cx="5793883" cy="507831"/>
          </a:xfrm>
          <a:prstGeom prst="rect">
            <a:avLst/>
          </a:prstGeom>
          <a:noFill/>
          <a:ln>
            <a:noFill/>
          </a:ln>
        </p:spPr>
        <p:txBody>
          <a:bodyPr wrap="square" rtlCol="0">
            <a:spAutoFit/>
          </a:bodyPr>
          <a:lstStyle/>
          <a:p>
            <a:r>
              <a:rPr lang="ja-JP" altLang="en-US" sz="900"/>
              <a:t>各事業所施設でゾーニング計画を立てます。ゾーニングの施工完了後、計画通りに実施されているか管理者がチェックを行います。</a:t>
            </a:r>
            <a:endParaRPr lang="en-US" altLang="ja-JP" sz="900" dirty="0"/>
          </a:p>
          <a:p>
            <a:r>
              <a:rPr lang="en-US" altLang="ja-JP" sz="900" dirty="0"/>
              <a:t>6</a:t>
            </a:r>
            <a:r>
              <a:rPr lang="ja-JP" altLang="en-US" sz="900"/>
              <a:t>時間おきにゾーニング状況が保持さているか、チェックを行いチェック内容を記録簿に記載します。</a:t>
            </a:r>
            <a:endParaRPr lang="en-US" altLang="ja-JP" sz="900" dirty="0"/>
          </a:p>
        </p:txBody>
      </p:sp>
      <p:sp>
        <p:nvSpPr>
          <p:cNvPr id="2" name="スライド番号プレースホルダー 1">
            <a:extLst>
              <a:ext uri="{FF2B5EF4-FFF2-40B4-BE49-F238E27FC236}">
                <a16:creationId xmlns:a16="http://schemas.microsoft.com/office/drawing/2014/main" id="{7C7461C1-A672-6745-8207-C2AE6BD71F82}"/>
              </a:ext>
            </a:extLst>
          </p:cNvPr>
          <p:cNvSpPr>
            <a:spLocks noGrp="1"/>
          </p:cNvSpPr>
          <p:nvPr>
            <p:ph type="sldNum" sz="quarter" idx="12"/>
          </p:nvPr>
        </p:nvSpPr>
        <p:spPr/>
        <p:txBody>
          <a:bodyPr/>
          <a:lstStyle/>
          <a:p>
            <a:fld id="{D26F39CE-828E-974C-A2DD-8D56C23B278A}" type="slidenum">
              <a:rPr kumimoji="1" lang="ja-JP" altLang="en-US" smtClean="0"/>
              <a:t>40</a:t>
            </a:fld>
            <a:endParaRPr kumimoji="1" lang="ja-JP" altLang="en-US"/>
          </a:p>
        </p:txBody>
      </p:sp>
      <p:pic>
        <p:nvPicPr>
          <p:cNvPr id="64" name="図 63">
            <a:extLst>
              <a:ext uri="{FF2B5EF4-FFF2-40B4-BE49-F238E27FC236}">
                <a16:creationId xmlns:a16="http://schemas.microsoft.com/office/drawing/2014/main" id="{2E520352-A3EF-41D6-B3CA-C1CCD2AA1E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672" y="8306197"/>
            <a:ext cx="1926041" cy="1439061"/>
          </a:xfrm>
          <a:prstGeom prst="rect">
            <a:avLst/>
          </a:prstGeom>
        </p:spPr>
      </p:pic>
      <p:pic>
        <p:nvPicPr>
          <p:cNvPr id="65" name="図 64">
            <a:extLst>
              <a:ext uri="{FF2B5EF4-FFF2-40B4-BE49-F238E27FC236}">
                <a16:creationId xmlns:a16="http://schemas.microsoft.com/office/drawing/2014/main" id="{5AB1B293-039A-4A0D-BDB6-D22A74BDD4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60351" y="5163435"/>
            <a:ext cx="1458590" cy="1097148"/>
          </a:xfrm>
          <a:prstGeom prst="rect">
            <a:avLst/>
          </a:prstGeom>
        </p:spPr>
      </p:pic>
      <p:pic>
        <p:nvPicPr>
          <p:cNvPr id="66" name="図 65">
            <a:extLst>
              <a:ext uri="{FF2B5EF4-FFF2-40B4-BE49-F238E27FC236}">
                <a16:creationId xmlns:a16="http://schemas.microsoft.com/office/drawing/2014/main" id="{99ECAA21-DC60-4E68-9CB4-2E9B54BF9F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539172" y="6996979"/>
            <a:ext cx="1434122" cy="1081122"/>
          </a:xfrm>
          <a:prstGeom prst="rect">
            <a:avLst/>
          </a:prstGeom>
        </p:spPr>
      </p:pic>
      <p:pic>
        <p:nvPicPr>
          <p:cNvPr id="67" name="図 66">
            <a:extLst>
              <a:ext uri="{FF2B5EF4-FFF2-40B4-BE49-F238E27FC236}">
                <a16:creationId xmlns:a16="http://schemas.microsoft.com/office/drawing/2014/main" id="{0A98FFDD-A37F-468C-AAD8-75756AAB44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1649303" y="6986159"/>
            <a:ext cx="1446448" cy="1090436"/>
          </a:xfrm>
          <a:prstGeom prst="rect">
            <a:avLst/>
          </a:prstGeom>
        </p:spPr>
      </p:pic>
      <p:pic>
        <p:nvPicPr>
          <p:cNvPr id="72" name="図 71">
            <a:extLst>
              <a:ext uri="{FF2B5EF4-FFF2-40B4-BE49-F238E27FC236}">
                <a16:creationId xmlns:a16="http://schemas.microsoft.com/office/drawing/2014/main" id="{A4CFDCB3-FDBA-436A-A954-3FC1E9ED66E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90020" y="4980585"/>
            <a:ext cx="1967983" cy="1470651"/>
          </a:xfrm>
          <a:prstGeom prst="rect">
            <a:avLst/>
          </a:prstGeom>
        </p:spPr>
      </p:pic>
      <p:pic>
        <p:nvPicPr>
          <p:cNvPr id="109" name="図 108">
            <a:extLst>
              <a:ext uri="{FF2B5EF4-FFF2-40B4-BE49-F238E27FC236}">
                <a16:creationId xmlns:a16="http://schemas.microsoft.com/office/drawing/2014/main" id="{F9B1DE01-7A00-4F4B-A91F-E9E4CDC5DFF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40258" y="4983386"/>
            <a:ext cx="1965702" cy="1474277"/>
          </a:xfrm>
          <a:prstGeom prst="rect">
            <a:avLst/>
          </a:prstGeom>
        </p:spPr>
      </p:pic>
    </p:spTree>
    <p:extLst>
      <p:ext uri="{BB962C8B-B14F-4D97-AF65-F5344CB8AC3E}">
        <p14:creationId xmlns:p14="http://schemas.microsoft.com/office/powerpoint/2010/main" val="2129377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56E26DA3-2B5C-2449-BFDF-955E0DC8EB1F}"/>
              </a:ext>
            </a:extLst>
          </p:cNvPr>
          <p:cNvSpPr txBox="1"/>
          <p:nvPr/>
        </p:nvSpPr>
        <p:spPr>
          <a:xfrm>
            <a:off x="549332" y="626195"/>
            <a:ext cx="5938554" cy="307777"/>
          </a:xfrm>
          <a:prstGeom prst="rect">
            <a:avLst/>
          </a:prstGeom>
          <a:noFill/>
          <a:ln>
            <a:noFill/>
          </a:ln>
        </p:spPr>
        <p:txBody>
          <a:bodyPr wrap="square" rtlCol="0">
            <a:spAutoFit/>
          </a:bodyPr>
          <a:lstStyle/>
          <a:p>
            <a:pPr algn="ctr"/>
            <a:r>
              <a:rPr kumimoji="1" lang="ja-JP" altLang="en-US" sz="1400"/>
              <a:t>ゾーニング　設置方法例</a:t>
            </a:r>
            <a:endParaRPr kumimoji="1" lang="en-US" altLang="ja-JP" sz="1400" dirty="0"/>
          </a:p>
        </p:txBody>
      </p:sp>
      <p:pic>
        <p:nvPicPr>
          <p:cNvPr id="6" name="図 5">
            <a:extLst>
              <a:ext uri="{FF2B5EF4-FFF2-40B4-BE49-F238E27FC236}">
                <a16:creationId xmlns:a16="http://schemas.microsoft.com/office/drawing/2014/main" id="{5E193978-067E-2540-8BC2-58A73835FB37}"/>
              </a:ext>
            </a:extLst>
          </p:cNvPr>
          <p:cNvPicPr>
            <a:picLocks noChangeAspect="1"/>
          </p:cNvPicPr>
          <p:nvPr/>
        </p:nvPicPr>
        <p:blipFill>
          <a:blip r:embed="rId2"/>
          <a:stretch>
            <a:fillRect/>
          </a:stretch>
        </p:blipFill>
        <p:spPr>
          <a:xfrm>
            <a:off x="549332" y="4093495"/>
            <a:ext cx="1903185" cy="1903185"/>
          </a:xfrm>
          <a:prstGeom prst="rect">
            <a:avLst/>
          </a:prstGeom>
        </p:spPr>
      </p:pic>
      <p:sp>
        <p:nvSpPr>
          <p:cNvPr id="7" name="テキスト ボックス 6">
            <a:extLst>
              <a:ext uri="{FF2B5EF4-FFF2-40B4-BE49-F238E27FC236}">
                <a16:creationId xmlns:a16="http://schemas.microsoft.com/office/drawing/2014/main" id="{08EC4F63-F252-054F-81A6-36579853497E}"/>
              </a:ext>
            </a:extLst>
          </p:cNvPr>
          <p:cNvSpPr txBox="1"/>
          <p:nvPr/>
        </p:nvSpPr>
        <p:spPr>
          <a:xfrm>
            <a:off x="2635323" y="5402516"/>
            <a:ext cx="2966753" cy="230832"/>
          </a:xfrm>
          <a:prstGeom prst="rect">
            <a:avLst/>
          </a:prstGeom>
          <a:noFill/>
          <a:ln>
            <a:noFill/>
          </a:ln>
        </p:spPr>
        <p:txBody>
          <a:bodyPr wrap="square" rtlCol="0">
            <a:spAutoFit/>
          </a:bodyPr>
          <a:lstStyle/>
          <a:p>
            <a:r>
              <a:rPr kumimoji="1" lang="ja-JP" altLang="en-US" sz="900"/>
              <a:t>ブルーシートロールを経路に敷いてください。</a:t>
            </a:r>
            <a:endParaRPr kumimoji="1" lang="en-US" altLang="ja-JP" sz="900" dirty="0"/>
          </a:p>
        </p:txBody>
      </p:sp>
      <p:sp>
        <p:nvSpPr>
          <p:cNvPr id="8" name="正方形/長方形 7">
            <a:extLst>
              <a:ext uri="{FF2B5EF4-FFF2-40B4-BE49-F238E27FC236}">
                <a16:creationId xmlns:a16="http://schemas.microsoft.com/office/drawing/2014/main" id="{6CD3FBEE-E12A-5B49-A2ED-1917A795FE1D}"/>
              </a:ext>
            </a:extLst>
          </p:cNvPr>
          <p:cNvSpPr/>
          <p:nvPr/>
        </p:nvSpPr>
        <p:spPr>
          <a:xfrm>
            <a:off x="549332" y="3622802"/>
            <a:ext cx="5938554" cy="64225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FA3E317-39F0-EB47-AAFB-E455151C5819}"/>
              </a:ext>
            </a:extLst>
          </p:cNvPr>
          <p:cNvSpPr/>
          <p:nvPr/>
        </p:nvSpPr>
        <p:spPr>
          <a:xfrm>
            <a:off x="2635323" y="5010138"/>
            <a:ext cx="2699584" cy="30777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Class V</a:t>
            </a:r>
            <a:r>
              <a:rPr lang="ja-JP" altLang="en-US"/>
              <a:t>経路</a:t>
            </a:r>
            <a:endParaRPr kumimoji="1" lang="ja-JP" altLang="en-US"/>
          </a:p>
        </p:txBody>
      </p:sp>
      <p:sp>
        <p:nvSpPr>
          <p:cNvPr id="11" name="正方形/長方形 10">
            <a:extLst>
              <a:ext uri="{FF2B5EF4-FFF2-40B4-BE49-F238E27FC236}">
                <a16:creationId xmlns:a16="http://schemas.microsoft.com/office/drawing/2014/main" id="{FB43EDCD-0521-B54A-BA69-CF8C524ECD18}"/>
              </a:ext>
            </a:extLst>
          </p:cNvPr>
          <p:cNvSpPr/>
          <p:nvPr/>
        </p:nvSpPr>
        <p:spPr>
          <a:xfrm>
            <a:off x="549332" y="2882573"/>
            <a:ext cx="5938554" cy="642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DC7DEA5-FDD1-714A-9959-467DE14D5ED1}"/>
              </a:ext>
            </a:extLst>
          </p:cNvPr>
          <p:cNvSpPr/>
          <p:nvPr/>
        </p:nvSpPr>
        <p:spPr>
          <a:xfrm>
            <a:off x="2405145" y="1620934"/>
            <a:ext cx="2699584" cy="3077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Class IV</a:t>
            </a:r>
            <a:endParaRPr kumimoji="1" lang="ja-JP" altLang="en-US"/>
          </a:p>
        </p:txBody>
      </p:sp>
      <p:pic>
        <p:nvPicPr>
          <p:cNvPr id="13" name="図 12">
            <a:extLst>
              <a:ext uri="{FF2B5EF4-FFF2-40B4-BE49-F238E27FC236}">
                <a16:creationId xmlns:a16="http://schemas.microsoft.com/office/drawing/2014/main" id="{4FCFFD8C-6FD8-644C-B63E-FEE0EE4EFDD6}"/>
              </a:ext>
            </a:extLst>
          </p:cNvPr>
          <p:cNvPicPr>
            <a:picLocks noChangeAspect="1"/>
          </p:cNvPicPr>
          <p:nvPr/>
        </p:nvPicPr>
        <p:blipFill>
          <a:blip r:embed="rId3"/>
          <a:stretch>
            <a:fillRect/>
          </a:stretch>
        </p:blipFill>
        <p:spPr>
          <a:xfrm>
            <a:off x="1622021" y="2720387"/>
            <a:ext cx="518885" cy="853429"/>
          </a:xfrm>
          <a:prstGeom prst="rect">
            <a:avLst/>
          </a:prstGeom>
        </p:spPr>
      </p:pic>
      <p:pic>
        <p:nvPicPr>
          <p:cNvPr id="14" name="図 13">
            <a:extLst>
              <a:ext uri="{FF2B5EF4-FFF2-40B4-BE49-F238E27FC236}">
                <a16:creationId xmlns:a16="http://schemas.microsoft.com/office/drawing/2014/main" id="{56632198-5A65-9743-941D-5278B5E29CDE}"/>
              </a:ext>
            </a:extLst>
          </p:cNvPr>
          <p:cNvPicPr>
            <a:picLocks noChangeAspect="1"/>
          </p:cNvPicPr>
          <p:nvPr/>
        </p:nvPicPr>
        <p:blipFill>
          <a:blip r:embed="rId3"/>
          <a:stretch>
            <a:fillRect/>
          </a:stretch>
        </p:blipFill>
        <p:spPr>
          <a:xfrm>
            <a:off x="3754937" y="2720387"/>
            <a:ext cx="518885" cy="853429"/>
          </a:xfrm>
          <a:prstGeom prst="rect">
            <a:avLst/>
          </a:prstGeom>
        </p:spPr>
      </p:pic>
      <p:pic>
        <p:nvPicPr>
          <p:cNvPr id="15" name="図 14">
            <a:extLst>
              <a:ext uri="{FF2B5EF4-FFF2-40B4-BE49-F238E27FC236}">
                <a16:creationId xmlns:a16="http://schemas.microsoft.com/office/drawing/2014/main" id="{6BACB280-9875-8745-A004-971415B87FC2}"/>
              </a:ext>
            </a:extLst>
          </p:cNvPr>
          <p:cNvPicPr>
            <a:picLocks noChangeAspect="1"/>
          </p:cNvPicPr>
          <p:nvPr/>
        </p:nvPicPr>
        <p:blipFill>
          <a:blip r:embed="rId4"/>
          <a:stretch>
            <a:fillRect/>
          </a:stretch>
        </p:blipFill>
        <p:spPr>
          <a:xfrm>
            <a:off x="614646" y="1196706"/>
            <a:ext cx="1460500" cy="1460500"/>
          </a:xfrm>
          <a:prstGeom prst="rect">
            <a:avLst/>
          </a:prstGeom>
        </p:spPr>
      </p:pic>
      <p:sp>
        <p:nvSpPr>
          <p:cNvPr id="16" name="テキスト ボックス 15">
            <a:extLst>
              <a:ext uri="{FF2B5EF4-FFF2-40B4-BE49-F238E27FC236}">
                <a16:creationId xmlns:a16="http://schemas.microsoft.com/office/drawing/2014/main" id="{5DE83125-8A11-9249-A88A-185074749D71}"/>
              </a:ext>
            </a:extLst>
          </p:cNvPr>
          <p:cNvSpPr txBox="1"/>
          <p:nvPr/>
        </p:nvSpPr>
        <p:spPr>
          <a:xfrm>
            <a:off x="2405145" y="1977697"/>
            <a:ext cx="2879667" cy="230832"/>
          </a:xfrm>
          <a:prstGeom prst="rect">
            <a:avLst/>
          </a:prstGeom>
          <a:noFill/>
          <a:ln>
            <a:noFill/>
          </a:ln>
        </p:spPr>
        <p:txBody>
          <a:bodyPr wrap="square" rtlCol="0">
            <a:spAutoFit/>
          </a:bodyPr>
          <a:lstStyle/>
          <a:p>
            <a:r>
              <a:rPr kumimoji="1" lang="ja-JP" altLang="en-US" sz="900"/>
              <a:t>ホワイトシートロールを経路に敷いてください。</a:t>
            </a:r>
            <a:endParaRPr kumimoji="1" lang="en-US" altLang="ja-JP" sz="900" dirty="0"/>
          </a:p>
        </p:txBody>
      </p:sp>
      <p:pic>
        <p:nvPicPr>
          <p:cNvPr id="17" name="図 16">
            <a:extLst>
              <a:ext uri="{FF2B5EF4-FFF2-40B4-BE49-F238E27FC236}">
                <a16:creationId xmlns:a16="http://schemas.microsoft.com/office/drawing/2014/main" id="{846E7FCD-5626-D244-9D51-66A56A5AA43E}"/>
              </a:ext>
            </a:extLst>
          </p:cNvPr>
          <p:cNvPicPr>
            <a:picLocks noChangeAspect="1"/>
          </p:cNvPicPr>
          <p:nvPr/>
        </p:nvPicPr>
        <p:blipFill>
          <a:blip r:embed="rId3"/>
          <a:stretch>
            <a:fillRect/>
          </a:stretch>
        </p:blipFill>
        <p:spPr>
          <a:xfrm>
            <a:off x="5887853" y="2720387"/>
            <a:ext cx="518885" cy="853429"/>
          </a:xfrm>
          <a:prstGeom prst="rect">
            <a:avLst/>
          </a:prstGeom>
        </p:spPr>
      </p:pic>
      <p:sp>
        <p:nvSpPr>
          <p:cNvPr id="18" name="テキスト ボックス 17">
            <a:extLst>
              <a:ext uri="{FF2B5EF4-FFF2-40B4-BE49-F238E27FC236}">
                <a16:creationId xmlns:a16="http://schemas.microsoft.com/office/drawing/2014/main" id="{7732C0EB-EBCB-6A4B-9126-0DE8F17DC421}"/>
              </a:ext>
            </a:extLst>
          </p:cNvPr>
          <p:cNvSpPr txBox="1"/>
          <p:nvPr/>
        </p:nvSpPr>
        <p:spPr>
          <a:xfrm>
            <a:off x="3037115" y="2354773"/>
            <a:ext cx="3254828" cy="230832"/>
          </a:xfrm>
          <a:prstGeom prst="rect">
            <a:avLst/>
          </a:prstGeom>
          <a:noFill/>
          <a:ln>
            <a:noFill/>
          </a:ln>
        </p:spPr>
        <p:txBody>
          <a:bodyPr wrap="square" rtlCol="0">
            <a:spAutoFit/>
          </a:bodyPr>
          <a:lstStyle/>
          <a:p>
            <a:r>
              <a:rPr kumimoji="1" lang="ja-JP" altLang="en-US" sz="900"/>
              <a:t>経路を仕切るカラーコーンを</a:t>
            </a:r>
            <a:r>
              <a:rPr kumimoji="1" lang="en-US" altLang="ja-JP" sz="900" dirty="0"/>
              <a:t>5m</a:t>
            </a:r>
            <a:r>
              <a:rPr lang="ja-JP" altLang="en-US" sz="900"/>
              <a:t>間隔で設置してください。</a:t>
            </a:r>
            <a:endParaRPr kumimoji="1" lang="en-US" altLang="ja-JP" sz="900" dirty="0"/>
          </a:p>
        </p:txBody>
      </p:sp>
      <p:cxnSp>
        <p:nvCxnSpPr>
          <p:cNvPr id="20" name="直線矢印コネクタ 19">
            <a:extLst>
              <a:ext uri="{FF2B5EF4-FFF2-40B4-BE49-F238E27FC236}">
                <a16:creationId xmlns:a16="http://schemas.microsoft.com/office/drawing/2014/main" id="{F0953895-572C-DE41-A4EE-FDA15AF2AC4F}"/>
              </a:ext>
            </a:extLst>
          </p:cNvPr>
          <p:cNvCxnSpPr/>
          <p:nvPr/>
        </p:nvCxnSpPr>
        <p:spPr>
          <a:xfrm>
            <a:off x="995646" y="2354773"/>
            <a:ext cx="0" cy="941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C90CCF6D-A23C-994A-BDEF-25BE53541282}"/>
              </a:ext>
            </a:extLst>
          </p:cNvPr>
          <p:cNvCxnSpPr>
            <a:cxnSpLocks/>
          </p:cNvCxnSpPr>
          <p:nvPr/>
        </p:nvCxnSpPr>
        <p:spPr>
          <a:xfrm flipV="1">
            <a:off x="995646" y="3961053"/>
            <a:ext cx="0" cy="663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AAD2F6A6-8EB9-914C-970F-10D196EB2D1B}"/>
              </a:ext>
            </a:extLst>
          </p:cNvPr>
          <p:cNvCxnSpPr>
            <a:stCxn id="13" idx="3"/>
            <a:endCxn id="14" idx="1"/>
          </p:cNvCxnSpPr>
          <p:nvPr/>
        </p:nvCxnSpPr>
        <p:spPr>
          <a:xfrm>
            <a:off x="2140906" y="3147102"/>
            <a:ext cx="161403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90EC56A7-FBEB-1849-AFA9-28AB3DC195D7}"/>
              </a:ext>
            </a:extLst>
          </p:cNvPr>
          <p:cNvSpPr txBox="1"/>
          <p:nvPr/>
        </p:nvSpPr>
        <p:spPr>
          <a:xfrm>
            <a:off x="2671364" y="3031685"/>
            <a:ext cx="518885" cy="230832"/>
          </a:xfrm>
          <a:prstGeom prst="rect">
            <a:avLst/>
          </a:prstGeom>
          <a:solidFill>
            <a:schemeClr val="bg1"/>
          </a:solidFill>
          <a:ln>
            <a:noFill/>
          </a:ln>
        </p:spPr>
        <p:txBody>
          <a:bodyPr wrap="square" rtlCol="0">
            <a:spAutoFit/>
          </a:bodyPr>
          <a:lstStyle/>
          <a:p>
            <a:pPr algn="ctr"/>
            <a:r>
              <a:rPr kumimoji="1" lang="en-US" altLang="ja-JP" sz="900" dirty="0"/>
              <a:t>5M</a:t>
            </a:r>
          </a:p>
        </p:txBody>
      </p:sp>
      <p:sp>
        <p:nvSpPr>
          <p:cNvPr id="28" name="テキスト ボックス 27">
            <a:extLst>
              <a:ext uri="{FF2B5EF4-FFF2-40B4-BE49-F238E27FC236}">
                <a16:creationId xmlns:a16="http://schemas.microsoft.com/office/drawing/2014/main" id="{7C196098-34E9-0F40-9508-8CDEF5D1F681}"/>
              </a:ext>
            </a:extLst>
          </p:cNvPr>
          <p:cNvSpPr txBox="1"/>
          <p:nvPr/>
        </p:nvSpPr>
        <p:spPr>
          <a:xfrm>
            <a:off x="549332" y="6277486"/>
            <a:ext cx="3569368" cy="307777"/>
          </a:xfrm>
          <a:prstGeom prst="rect">
            <a:avLst/>
          </a:prstGeom>
          <a:noFill/>
          <a:ln>
            <a:noFill/>
          </a:ln>
        </p:spPr>
        <p:txBody>
          <a:bodyPr wrap="square" rtlCol="0">
            <a:spAutoFit/>
          </a:bodyPr>
          <a:lstStyle/>
          <a:p>
            <a:r>
              <a:rPr kumimoji="1" lang="ja-JP" altLang="en-US" sz="1400"/>
              <a:t>立ち入り禁止　設置方法</a:t>
            </a:r>
            <a:endParaRPr kumimoji="1" lang="en-US" altLang="ja-JP" sz="1400" dirty="0"/>
          </a:p>
        </p:txBody>
      </p:sp>
      <p:pic>
        <p:nvPicPr>
          <p:cNvPr id="29" name="図 28">
            <a:extLst>
              <a:ext uri="{FF2B5EF4-FFF2-40B4-BE49-F238E27FC236}">
                <a16:creationId xmlns:a16="http://schemas.microsoft.com/office/drawing/2014/main" id="{8B6FF735-6D0E-0541-A891-7AAB5433E1DC}"/>
              </a:ext>
            </a:extLst>
          </p:cNvPr>
          <p:cNvPicPr>
            <a:picLocks noChangeAspect="1"/>
          </p:cNvPicPr>
          <p:nvPr/>
        </p:nvPicPr>
        <p:blipFill>
          <a:blip r:embed="rId5"/>
          <a:stretch>
            <a:fillRect/>
          </a:stretch>
        </p:blipFill>
        <p:spPr>
          <a:xfrm>
            <a:off x="585820" y="6636715"/>
            <a:ext cx="1757777" cy="1757777"/>
          </a:xfrm>
          <a:prstGeom prst="rect">
            <a:avLst/>
          </a:prstGeom>
        </p:spPr>
      </p:pic>
      <p:pic>
        <p:nvPicPr>
          <p:cNvPr id="31" name="図 30">
            <a:extLst>
              <a:ext uri="{FF2B5EF4-FFF2-40B4-BE49-F238E27FC236}">
                <a16:creationId xmlns:a16="http://schemas.microsoft.com/office/drawing/2014/main" id="{CDE2FE5C-D1DB-A34A-8A2C-6E574EC2ABD6}"/>
              </a:ext>
            </a:extLst>
          </p:cNvPr>
          <p:cNvPicPr>
            <a:picLocks noChangeAspect="1"/>
          </p:cNvPicPr>
          <p:nvPr/>
        </p:nvPicPr>
        <p:blipFill>
          <a:blip r:embed="rId3"/>
          <a:stretch>
            <a:fillRect/>
          </a:stretch>
        </p:blipFill>
        <p:spPr>
          <a:xfrm>
            <a:off x="289889" y="8286654"/>
            <a:ext cx="518885" cy="853429"/>
          </a:xfrm>
          <a:prstGeom prst="rect">
            <a:avLst/>
          </a:prstGeom>
        </p:spPr>
      </p:pic>
      <p:pic>
        <p:nvPicPr>
          <p:cNvPr id="32" name="図 31">
            <a:extLst>
              <a:ext uri="{FF2B5EF4-FFF2-40B4-BE49-F238E27FC236}">
                <a16:creationId xmlns:a16="http://schemas.microsoft.com/office/drawing/2014/main" id="{9186F7D1-B2F4-E648-A4A5-D79C102F7E22}"/>
              </a:ext>
            </a:extLst>
          </p:cNvPr>
          <p:cNvPicPr>
            <a:picLocks noChangeAspect="1"/>
          </p:cNvPicPr>
          <p:nvPr/>
        </p:nvPicPr>
        <p:blipFill>
          <a:blip r:embed="rId3"/>
          <a:stretch>
            <a:fillRect/>
          </a:stretch>
        </p:blipFill>
        <p:spPr>
          <a:xfrm>
            <a:off x="2422805" y="8286654"/>
            <a:ext cx="518885" cy="853429"/>
          </a:xfrm>
          <a:prstGeom prst="rect">
            <a:avLst/>
          </a:prstGeom>
        </p:spPr>
      </p:pic>
      <p:sp>
        <p:nvSpPr>
          <p:cNvPr id="33" name="正方形/長方形 32">
            <a:extLst>
              <a:ext uri="{FF2B5EF4-FFF2-40B4-BE49-F238E27FC236}">
                <a16:creationId xmlns:a16="http://schemas.microsoft.com/office/drawing/2014/main" id="{6C0186BE-01EA-CC4F-AC87-D213B7FEA4DC}"/>
              </a:ext>
            </a:extLst>
          </p:cNvPr>
          <p:cNvSpPr/>
          <p:nvPr/>
        </p:nvSpPr>
        <p:spPr>
          <a:xfrm>
            <a:off x="616589" y="8286654"/>
            <a:ext cx="1978702" cy="112754"/>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F0D345D6-7F8B-B34E-A025-8314F7F1B39A}"/>
              </a:ext>
            </a:extLst>
          </p:cNvPr>
          <p:cNvPicPr>
            <a:picLocks noChangeAspect="1"/>
          </p:cNvPicPr>
          <p:nvPr/>
        </p:nvPicPr>
        <p:blipFill>
          <a:blip r:embed="rId6"/>
          <a:stretch>
            <a:fillRect/>
          </a:stretch>
        </p:blipFill>
        <p:spPr>
          <a:xfrm>
            <a:off x="3561905" y="7334154"/>
            <a:ext cx="1905000" cy="1905000"/>
          </a:xfrm>
          <a:prstGeom prst="rect">
            <a:avLst/>
          </a:prstGeom>
        </p:spPr>
      </p:pic>
      <p:sp>
        <p:nvSpPr>
          <p:cNvPr id="36" name="正方形/長方形 35">
            <a:extLst>
              <a:ext uri="{FF2B5EF4-FFF2-40B4-BE49-F238E27FC236}">
                <a16:creationId xmlns:a16="http://schemas.microsoft.com/office/drawing/2014/main" id="{CA421B51-5B0A-2E40-A8BB-9A30BA224929}"/>
              </a:ext>
            </a:extLst>
          </p:cNvPr>
          <p:cNvSpPr/>
          <p:nvPr/>
        </p:nvSpPr>
        <p:spPr>
          <a:xfrm rot="2700000">
            <a:off x="3869745" y="8272049"/>
            <a:ext cx="1289321" cy="83574"/>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816EB53D-D895-2F4B-AC1A-D2B2AA23582C}"/>
              </a:ext>
            </a:extLst>
          </p:cNvPr>
          <p:cNvSpPr/>
          <p:nvPr/>
        </p:nvSpPr>
        <p:spPr>
          <a:xfrm rot="18900000">
            <a:off x="3855112" y="8272048"/>
            <a:ext cx="1289321" cy="83574"/>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F77AF99C-DD1D-8048-A7BE-67F68E743287}"/>
              </a:ext>
            </a:extLst>
          </p:cNvPr>
          <p:cNvSpPr txBox="1"/>
          <p:nvPr/>
        </p:nvSpPr>
        <p:spPr>
          <a:xfrm>
            <a:off x="339383" y="9288716"/>
            <a:ext cx="2966753" cy="230832"/>
          </a:xfrm>
          <a:prstGeom prst="rect">
            <a:avLst/>
          </a:prstGeom>
          <a:noFill/>
          <a:ln>
            <a:noFill/>
          </a:ln>
        </p:spPr>
        <p:txBody>
          <a:bodyPr wrap="square" rtlCol="0">
            <a:spAutoFit/>
          </a:bodyPr>
          <a:lstStyle/>
          <a:p>
            <a:r>
              <a:rPr kumimoji="1" lang="ja-JP" altLang="en-US" sz="900"/>
              <a:t>禁止経路に設置してください。</a:t>
            </a:r>
            <a:endParaRPr kumimoji="1" lang="en-US" altLang="ja-JP" sz="900" dirty="0"/>
          </a:p>
        </p:txBody>
      </p:sp>
      <p:sp>
        <p:nvSpPr>
          <p:cNvPr id="39" name="テキスト ボックス 38">
            <a:extLst>
              <a:ext uri="{FF2B5EF4-FFF2-40B4-BE49-F238E27FC236}">
                <a16:creationId xmlns:a16="http://schemas.microsoft.com/office/drawing/2014/main" id="{8030DA14-08BE-BA4C-9977-64B0C3AF64A3}"/>
              </a:ext>
            </a:extLst>
          </p:cNvPr>
          <p:cNvSpPr txBox="1"/>
          <p:nvPr/>
        </p:nvSpPr>
        <p:spPr>
          <a:xfrm>
            <a:off x="3708748" y="9288716"/>
            <a:ext cx="2966753" cy="230832"/>
          </a:xfrm>
          <a:prstGeom prst="rect">
            <a:avLst/>
          </a:prstGeom>
          <a:noFill/>
          <a:ln>
            <a:noFill/>
          </a:ln>
        </p:spPr>
        <p:txBody>
          <a:bodyPr wrap="square" rtlCol="0">
            <a:spAutoFit/>
          </a:bodyPr>
          <a:lstStyle/>
          <a:p>
            <a:r>
              <a:rPr kumimoji="1" lang="ja-JP" altLang="en-US" sz="900"/>
              <a:t>禁止経路ドアに設置してください。</a:t>
            </a:r>
            <a:endParaRPr kumimoji="1" lang="en-US" altLang="ja-JP" sz="900" dirty="0"/>
          </a:p>
        </p:txBody>
      </p:sp>
      <p:sp>
        <p:nvSpPr>
          <p:cNvPr id="40" name="スライド番号プレースホルダー 39">
            <a:extLst>
              <a:ext uri="{FF2B5EF4-FFF2-40B4-BE49-F238E27FC236}">
                <a16:creationId xmlns:a16="http://schemas.microsoft.com/office/drawing/2014/main" id="{A545DEFC-DC3F-9342-B2B8-F1276E2D8FFE}"/>
              </a:ext>
            </a:extLst>
          </p:cNvPr>
          <p:cNvSpPr>
            <a:spLocks noGrp="1"/>
          </p:cNvSpPr>
          <p:nvPr>
            <p:ph type="sldNum" sz="quarter" idx="12"/>
          </p:nvPr>
        </p:nvSpPr>
        <p:spPr/>
        <p:txBody>
          <a:bodyPr/>
          <a:lstStyle/>
          <a:p>
            <a:fld id="{D26F39CE-828E-974C-A2DD-8D56C23B278A}" type="slidenum">
              <a:rPr kumimoji="1" lang="ja-JP" altLang="en-US" smtClean="0"/>
              <a:t>41</a:t>
            </a:fld>
            <a:endParaRPr kumimoji="1" lang="ja-JP" altLang="en-US"/>
          </a:p>
        </p:txBody>
      </p:sp>
    </p:spTree>
    <p:extLst>
      <p:ext uri="{BB962C8B-B14F-4D97-AF65-F5344CB8AC3E}">
        <p14:creationId xmlns:p14="http://schemas.microsoft.com/office/powerpoint/2010/main" val="2626918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85B5AFFD-2440-0743-946B-1E319BE1A9AA}"/>
              </a:ext>
            </a:extLst>
          </p:cNvPr>
          <p:cNvSpPr>
            <a:spLocks noGrp="1"/>
          </p:cNvSpPr>
          <p:nvPr>
            <p:ph type="sldNum" sz="quarter" idx="12"/>
          </p:nvPr>
        </p:nvSpPr>
        <p:spPr/>
        <p:txBody>
          <a:bodyPr/>
          <a:lstStyle/>
          <a:p>
            <a:r>
              <a:rPr lang="en-US" altLang="ja-JP"/>
              <a:t>-</a:t>
            </a:r>
            <a:fld id="{D26F39CE-828E-974C-A2DD-8D56C23B278A}" type="slidenum">
              <a:rPr lang="ja-JP" altLang="en-US" smtClean="0"/>
              <a:pPr/>
              <a:t>42</a:t>
            </a:fld>
            <a:r>
              <a:rPr lang="en-US" altLang="ja-JP"/>
              <a:t>-</a:t>
            </a:r>
            <a:endParaRPr lang="ja-JP" altLang="en-US"/>
          </a:p>
        </p:txBody>
      </p:sp>
      <p:pic>
        <p:nvPicPr>
          <p:cNvPr id="6" name="図 5">
            <a:extLst>
              <a:ext uri="{FF2B5EF4-FFF2-40B4-BE49-F238E27FC236}">
                <a16:creationId xmlns:a16="http://schemas.microsoft.com/office/drawing/2014/main" id="{D71B7083-395E-7E4A-BA48-3A6A3E5C3BD2}"/>
              </a:ext>
            </a:extLst>
          </p:cNvPr>
          <p:cNvPicPr>
            <a:picLocks noChangeAspect="1"/>
          </p:cNvPicPr>
          <p:nvPr/>
        </p:nvPicPr>
        <p:blipFill>
          <a:blip r:embed="rId2"/>
          <a:stretch>
            <a:fillRect/>
          </a:stretch>
        </p:blipFill>
        <p:spPr>
          <a:xfrm>
            <a:off x="0" y="577387"/>
            <a:ext cx="6858000" cy="8752813"/>
          </a:xfrm>
          <a:prstGeom prst="rect">
            <a:avLst/>
          </a:prstGeom>
        </p:spPr>
      </p:pic>
    </p:spTree>
    <p:extLst>
      <p:ext uri="{BB962C8B-B14F-4D97-AF65-F5344CB8AC3E}">
        <p14:creationId xmlns:p14="http://schemas.microsoft.com/office/powerpoint/2010/main" val="1032244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3FCB64E-A347-8846-9D9A-441212137AD1}"/>
              </a:ext>
            </a:extLst>
          </p:cNvPr>
          <p:cNvPicPr>
            <a:picLocks noChangeAspect="1"/>
          </p:cNvPicPr>
          <p:nvPr/>
        </p:nvPicPr>
        <p:blipFill>
          <a:blip r:embed="rId2"/>
          <a:stretch>
            <a:fillRect/>
          </a:stretch>
        </p:blipFill>
        <p:spPr>
          <a:xfrm>
            <a:off x="471487" y="1423150"/>
            <a:ext cx="4329113" cy="1782576"/>
          </a:xfrm>
          <a:prstGeom prst="rect">
            <a:avLst/>
          </a:prstGeom>
        </p:spPr>
      </p:pic>
      <p:sp>
        <p:nvSpPr>
          <p:cNvPr id="6" name="テキスト ボックス 5">
            <a:extLst>
              <a:ext uri="{FF2B5EF4-FFF2-40B4-BE49-F238E27FC236}">
                <a16:creationId xmlns:a16="http://schemas.microsoft.com/office/drawing/2014/main" id="{E1E1B6BB-7A92-6543-BF0F-3AAD13EC2DBD}"/>
              </a:ext>
            </a:extLst>
          </p:cNvPr>
          <p:cNvSpPr txBox="1"/>
          <p:nvPr/>
        </p:nvSpPr>
        <p:spPr>
          <a:xfrm>
            <a:off x="471487" y="3202862"/>
            <a:ext cx="3569368" cy="230832"/>
          </a:xfrm>
          <a:prstGeom prst="rect">
            <a:avLst/>
          </a:prstGeom>
          <a:noFill/>
          <a:ln>
            <a:noFill/>
          </a:ln>
        </p:spPr>
        <p:txBody>
          <a:bodyPr wrap="square" rtlCol="0">
            <a:spAutoFit/>
          </a:bodyPr>
          <a:lstStyle/>
          <a:p>
            <a:r>
              <a:rPr kumimoji="1" lang="ja-JP" altLang="en-US" sz="900"/>
              <a:t>参考資料：医療機関における病院設備設計ガイドライン。</a:t>
            </a:r>
            <a:endParaRPr kumimoji="1" lang="en-US" altLang="ja-JP" sz="900" dirty="0"/>
          </a:p>
        </p:txBody>
      </p:sp>
      <p:pic>
        <p:nvPicPr>
          <p:cNvPr id="7" name="図 6">
            <a:extLst>
              <a:ext uri="{FF2B5EF4-FFF2-40B4-BE49-F238E27FC236}">
                <a16:creationId xmlns:a16="http://schemas.microsoft.com/office/drawing/2014/main" id="{DBA7F4C3-0BA0-EC46-A765-6983D87FD906}"/>
              </a:ext>
            </a:extLst>
          </p:cNvPr>
          <p:cNvPicPr>
            <a:picLocks noChangeAspect="1"/>
          </p:cNvPicPr>
          <p:nvPr/>
        </p:nvPicPr>
        <p:blipFill>
          <a:blip r:embed="rId3"/>
          <a:stretch>
            <a:fillRect/>
          </a:stretch>
        </p:blipFill>
        <p:spPr>
          <a:xfrm>
            <a:off x="459455" y="4595520"/>
            <a:ext cx="2794000" cy="1803400"/>
          </a:xfrm>
          <a:prstGeom prst="rect">
            <a:avLst/>
          </a:prstGeom>
        </p:spPr>
      </p:pic>
      <p:sp>
        <p:nvSpPr>
          <p:cNvPr id="8" name="テキスト ボックス 7">
            <a:extLst>
              <a:ext uri="{FF2B5EF4-FFF2-40B4-BE49-F238E27FC236}">
                <a16:creationId xmlns:a16="http://schemas.microsoft.com/office/drawing/2014/main" id="{B42F2123-75B2-7044-8436-9C5C339EFB18}"/>
              </a:ext>
            </a:extLst>
          </p:cNvPr>
          <p:cNvSpPr txBox="1"/>
          <p:nvPr/>
        </p:nvSpPr>
        <p:spPr>
          <a:xfrm>
            <a:off x="3253455" y="4762981"/>
            <a:ext cx="2224087" cy="784830"/>
          </a:xfrm>
          <a:prstGeom prst="rect">
            <a:avLst/>
          </a:prstGeom>
          <a:noFill/>
          <a:ln>
            <a:noFill/>
          </a:ln>
        </p:spPr>
        <p:txBody>
          <a:bodyPr wrap="square" rtlCol="0">
            <a:spAutoFit/>
          </a:bodyPr>
          <a:lstStyle/>
          <a:p>
            <a:r>
              <a:rPr lang="ja-JP" altLang="en-US" sz="900"/>
              <a:t>参考資料：患者空間、非患者空間における</a:t>
            </a:r>
            <a:r>
              <a:rPr lang="en-US" altLang="ja-JP" sz="900" dirty="0"/>
              <a:t>PPE</a:t>
            </a:r>
            <a:r>
              <a:rPr lang="ja-JP" altLang="en-US" sz="900"/>
              <a:t>の必要性</a:t>
            </a:r>
            <a:endParaRPr lang="en-US" altLang="ja-JP" sz="900" dirty="0"/>
          </a:p>
          <a:p>
            <a:r>
              <a:rPr lang="ja-JP" altLang="en-US" sz="900"/>
              <a:t>（横浜市立市民病院感染症内科科長の立川夏夫氏：第</a:t>
            </a:r>
            <a:r>
              <a:rPr lang="en-US" altLang="ja-JP" sz="900" dirty="0"/>
              <a:t>35</a:t>
            </a:r>
            <a:r>
              <a:rPr lang="ja-JP" altLang="en-US" sz="900"/>
              <a:t>回日本環境感染学会発表資料より出典）</a:t>
            </a:r>
            <a:endParaRPr kumimoji="1" lang="en-US" altLang="ja-JP" sz="900" dirty="0"/>
          </a:p>
        </p:txBody>
      </p:sp>
      <p:sp>
        <p:nvSpPr>
          <p:cNvPr id="9" name="テキスト ボックス 8">
            <a:extLst>
              <a:ext uri="{FF2B5EF4-FFF2-40B4-BE49-F238E27FC236}">
                <a16:creationId xmlns:a16="http://schemas.microsoft.com/office/drawing/2014/main" id="{7BFD2F83-3E18-6746-B0BF-DCFD47B404B9}"/>
              </a:ext>
            </a:extLst>
          </p:cNvPr>
          <p:cNvSpPr txBox="1"/>
          <p:nvPr/>
        </p:nvSpPr>
        <p:spPr>
          <a:xfrm>
            <a:off x="459456" y="1081737"/>
            <a:ext cx="3569368" cy="307777"/>
          </a:xfrm>
          <a:prstGeom prst="rect">
            <a:avLst/>
          </a:prstGeom>
          <a:noFill/>
          <a:ln>
            <a:noFill/>
          </a:ln>
        </p:spPr>
        <p:txBody>
          <a:bodyPr wrap="square" rtlCol="0">
            <a:spAutoFit/>
          </a:bodyPr>
          <a:lstStyle/>
          <a:p>
            <a:r>
              <a:rPr lang="ja-JP" altLang="en-US" sz="1400"/>
              <a:t>エリア分けについての参考情報</a:t>
            </a:r>
            <a:endParaRPr kumimoji="1" lang="en-US" altLang="ja-JP" sz="1400" dirty="0"/>
          </a:p>
        </p:txBody>
      </p:sp>
      <p:sp>
        <p:nvSpPr>
          <p:cNvPr id="10" name="テキスト ボックス 9">
            <a:extLst>
              <a:ext uri="{FF2B5EF4-FFF2-40B4-BE49-F238E27FC236}">
                <a16:creationId xmlns:a16="http://schemas.microsoft.com/office/drawing/2014/main" id="{4FD73275-D41F-8645-BA22-A1CEA0B38B1A}"/>
              </a:ext>
            </a:extLst>
          </p:cNvPr>
          <p:cNvSpPr txBox="1"/>
          <p:nvPr/>
        </p:nvSpPr>
        <p:spPr>
          <a:xfrm>
            <a:off x="459456" y="4287743"/>
            <a:ext cx="3569368" cy="307777"/>
          </a:xfrm>
          <a:prstGeom prst="rect">
            <a:avLst/>
          </a:prstGeom>
          <a:noFill/>
          <a:ln>
            <a:noFill/>
          </a:ln>
        </p:spPr>
        <p:txBody>
          <a:bodyPr wrap="square" rtlCol="0">
            <a:spAutoFit/>
          </a:bodyPr>
          <a:lstStyle/>
          <a:p>
            <a:r>
              <a:rPr kumimoji="1" lang="ja-JP" altLang="en-US" sz="1400"/>
              <a:t>域内防護についての情報</a:t>
            </a:r>
            <a:endParaRPr kumimoji="1" lang="en-US" altLang="ja-JP" sz="1400" dirty="0"/>
          </a:p>
        </p:txBody>
      </p:sp>
      <p:pic>
        <p:nvPicPr>
          <p:cNvPr id="11" name="図 10">
            <a:extLst>
              <a:ext uri="{FF2B5EF4-FFF2-40B4-BE49-F238E27FC236}">
                <a16:creationId xmlns:a16="http://schemas.microsoft.com/office/drawing/2014/main" id="{E527BDB0-9CD7-5D42-8D59-AF2899D3555C}"/>
              </a:ext>
            </a:extLst>
          </p:cNvPr>
          <p:cNvPicPr>
            <a:picLocks noChangeAspect="1"/>
          </p:cNvPicPr>
          <p:nvPr/>
        </p:nvPicPr>
        <p:blipFill>
          <a:blip r:embed="rId4"/>
          <a:stretch>
            <a:fillRect/>
          </a:stretch>
        </p:blipFill>
        <p:spPr>
          <a:xfrm>
            <a:off x="692627" y="7334957"/>
            <a:ext cx="2082104" cy="1499116"/>
          </a:xfrm>
          <a:prstGeom prst="rect">
            <a:avLst/>
          </a:prstGeom>
        </p:spPr>
      </p:pic>
      <p:pic>
        <p:nvPicPr>
          <p:cNvPr id="12" name="図 11">
            <a:extLst>
              <a:ext uri="{FF2B5EF4-FFF2-40B4-BE49-F238E27FC236}">
                <a16:creationId xmlns:a16="http://schemas.microsoft.com/office/drawing/2014/main" id="{3D815081-125D-1A44-AABE-C06DD97D449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65498" y="8974117"/>
            <a:ext cx="1422822" cy="758317"/>
          </a:xfrm>
          <a:prstGeom prst="rect">
            <a:avLst/>
          </a:prstGeom>
        </p:spPr>
      </p:pic>
      <p:pic>
        <p:nvPicPr>
          <p:cNvPr id="13" name="図 12">
            <a:extLst>
              <a:ext uri="{FF2B5EF4-FFF2-40B4-BE49-F238E27FC236}">
                <a16:creationId xmlns:a16="http://schemas.microsoft.com/office/drawing/2014/main" id="{4CC67D79-6FA1-5E4A-A04B-46DA241DE68E}"/>
              </a:ext>
            </a:extLst>
          </p:cNvPr>
          <p:cNvPicPr>
            <a:picLocks noChangeAspect="1"/>
          </p:cNvPicPr>
          <p:nvPr/>
        </p:nvPicPr>
        <p:blipFill>
          <a:blip r:embed="rId6"/>
          <a:stretch>
            <a:fillRect/>
          </a:stretch>
        </p:blipFill>
        <p:spPr>
          <a:xfrm>
            <a:off x="3834030" y="7403625"/>
            <a:ext cx="2456374" cy="1484059"/>
          </a:xfrm>
          <a:prstGeom prst="rect">
            <a:avLst/>
          </a:prstGeom>
        </p:spPr>
      </p:pic>
      <p:sp>
        <p:nvSpPr>
          <p:cNvPr id="14" name="テキスト ボックス 13">
            <a:extLst>
              <a:ext uri="{FF2B5EF4-FFF2-40B4-BE49-F238E27FC236}">
                <a16:creationId xmlns:a16="http://schemas.microsoft.com/office/drawing/2014/main" id="{DD0FB7E2-F303-C942-BB4D-2F1B2639A54F}"/>
              </a:ext>
            </a:extLst>
          </p:cNvPr>
          <p:cNvSpPr txBox="1"/>
          <p:nvPr/>
        </p:nvSpPr>
        <p:spPr>
          <a:xfrm>
            <a:off x="459456" y="6862777"/>
            <a:ext cx="3569368" cy="307777"/>
          </a:xfrm>
          <a:prstGeom prst="rect">
            <a:avLst/>
          </a:prstGeom>
          <a:noFill/>
          <a:ln>
            <a:noFill/>
          </a:ln>
        </p:spPr>
        <p:txBody>
          <a:bodyPr wrap="square" rtlCol="0">
            <a:spAutoFit/>
          </a:bodyPr>
          <a:lstStyle/>
          <a:p>
            <a:r>
              <a:rPr kumimoji="1" lang="ja-JP" altLang="en-US" sz="1400"/>
              <a:t>消毒液の作り方についての情報</a:t>
            </a:r>
            <a:endParaRPr kumimoji="1" lang="en-US" altLang="ja-JP" sz="1400" dirty="0"/>
          </a:p>
        </p:txBody>
      </p:sp>
      <p:sp>
        <p:nvSpPr>
          <p:cNvPr id="2" name="スライド番号プレースホルダー 1">
            <a:extLst>
              <a:ext uri="{FF2B5EF4-FFF2-40B4-BE49-F238E27FC236}">
                <a16:creationId xmlns:a16="http://schemas.microsoft.com/office/drawing/2014/main" id="{D8445A31-4D96-7844-A1EE-DB726655F8BD}"/>
              </a:ext>
            </a:extLst>
          </p:cNvPr>
          <p:cNvSpPr>
            <a:spLocks noGrp="1"/>
          </p:cNvSpPr>
          <p:nvPr>
            <p:ph type="sldNum" sz="quarter" idx="12"/>
          </p:nvPr>
        </p:nvSpPr>
        <p:spPr/>
        <p:txBody>
          <a:bodyPr/>
          <a:lstStyle/>
          <a:p>
            <a:fld id="{D26F39CE-828E-974C-A2DD-8D56C23B278A}" type="slidenum">
              <a:rPr kumimoji="1" lang="ja-JP" altLang="en-US" smtClean="0"/>
              <a:t>43</a:t>
            </a:fld>
            <a:endParaRPr kumimoji="1" lang="ja-JP" altLang="en-US"/>
          </a:p>
        </p:txBody>
      </p:sp>
    </p:spTree>
    <p:extLst>
      <p:ext uri="{BB962C8B-B14F-4D97-AF65-F5344CB8AC3E}">
        <p14:creationId xmlns:p14="http://schemas.microsoft.com/office/powerpoint/2010/main" val="1880126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FD2C982-B358-BD48-97CD-29C5B1DC64E0}"/>
              </a:ext>
            </a:extLst>
          </p:cNvPr>
          <p:cNvSpPr>
            <a:spLocks noGrp="1"/>
          </p:cNvSpPr>
          <p:nvPr>
            <p:ph sz="half" idx="1"/>
          </p:nvPr>
        </p:nvSpPr>
        <p:spPr>
          <a:xfrm>
            <a:off x="471488" y="2637436"/>
            <a:ext cx="2914650" cy="3090845"/>
          </a:xfrm>
        </p:spPr>
        <p:txBody>
          <a:bodyPr>
            <a:normAutofit/>
          </a:bodyPr>
          <a:lstStyle/>
          <a:p>
            <a:pPr marL="0" indent="0">
              <a:buNone/>
            </a:pPr>
            <a:r>
              <a:rPr kumimoji="1" lang="ja-JP" altLang="en-US" sz="1200"/>
              <a:t>滞在者の食事の注文は、滞在者自身で行っていただきます。</a:t>
            </a:r>
            <a:endParaRPr kumimoji="1" lang="en-US" altLang="ja-JP" sz="1200" dirty="0"/>
          </a:p>
          <a:p>
            <a:pPr marL="0" indent="0">
              <a:buNone/>
            </a:pPr>
            <a:r>
              <a:rPr kumimoji="1" lang="ja-JP" altLang="en-US" sz="1200"/>
              <a:t>注文情報は、</a:t>
            </a:r>
            <a:r>
              <a:rPr lang="ja-JP" altLang="en-US" sz="1200"/>
              <a:t>各事業所で、前日に予約を確定させ手配をおこないます。</a:t>
            </a:r>
            <a:endParaRPr lang="en-US" altLang="ja-JP" sz="1200" dirty="0"/>
          </a:p>
          <a:p>
            <a:pPr marL="0" indent="0">
              <a:buNone/>
            </a:pPr>
            <a:endParaRPr lang="en-US" altLang="ja-JP" sz="1200" dirty="0"/>
          </a:p>
          <a:p>
            <a:pPr marL="0" indent="0">
              <a:buNone/>
            </a:pPr>
            <a:r>
              <a:rPr lang="ja-JP" altLang="en-US" sz="1200">
                <a:solidFill>
                  <a:srgbClr val="FF0000"/>
                </a:solidFill>
              </a:rPr>
              <a:t>配食の際には、滞在者と接触をしないようにドア前置きしてください。</a:t>
            </a:r>
            <a:endParaRPr lang="en-US" altLang="ja-JP" sz="1200" dirty="0">
              <a:solidFill>
                <a:srgbClr val="FF0000"/>
              </a:solidFill>
            </a:endParaRPr>
          </a:p>
          <a:p>
            <a:pPr marL="0" indent="0">
              <a:buNone/>
            </a:pPr>
            <a:endParaRPr kumimoji="1" lang="en-US" altLang="ja-JP" sz="1200" dirty="0"/>
          </a:p>
        </p:txBody>
      </p:sp>
      <p:sp>
        <p:nvSpPr>
          <p:cNvPr id="6" name="角丸四角形 5">
            <a:extLst>
              <a:ext uri="{FF2B5EF4-FFF2-40B4-BE49-F238E27FC236}">
                <a16:creationId xmlns:a16="http://schemas.microsoft.com/office/drawing/2014/main" id="{64F49F2C-A860-5342-8EEC-192D8AF9A38C}"/>
              </a:ext>
            </a:extLst>
          </p:cNvPr>
          <p:cNvSpPr/>
          <p:nvPr/>
        </p:nvSpPr>
        <p:spPr>
          <a:xfrm>
            <a:off x="519597" y="1968336"/>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bg1"/>
                </a:solidFill>
              </a:rPr>
              <a:t>食事注文・手配は、電話</a:t>
            </a:r>
            <a:r>
              <a:rPr lang="ja-JP" altLang="en-US" sz="1600"/>
              <a:t>で行います。</a:t>
            </a:r>
            <a:endParaRPr kumimoji="1" lang="ja-JP" altLang="en-US" sz="1600">
              <a:solidFill>
                <a:schemeClr val="bg1"/>
              </a:solidFill>
            </a:endParaRPr>
          </a:p>
        </p:txBody>
      </p:sp>
      <p:sp>
        <p:nvSpPr>
          <p:cNvPr id="9" name="テキスト ボックス 8">
            <a:extLst>
              <a:ext uri="{FF2B5EF4-FFF2-40B4-BE49-F238E27FC236}">
                <a16:creationId xmlns:a16="http://schemas.microsoft.com/office/drawing/2014/main" id="{148012B0-3E83-6043-90C9-57092ACA83DA}"/>
              </a:ext>
            </a:extLst>
          </p:cNvPr>
          <p:cNvSpPr txBox="1"/>
          <p:nvPr/>
        </p:nvSpPr>
        <p:spPr>
          <a:xfrm>
            <a:off x="3520713" y="4990937"/>
            <a:ext cx="1803221" cy="461665"/>
          </a:xfrm>
          <a:prstGeom prst="rect">
            <a:avLst/>
          </a:prstGeom>
          <a:noFill/>
        </p:spPr>
        <p:txBody>
          <a:bodyPr wrap="square" rtlCol="0">
            <a:spAutoFit/>
          </a:bodyPr>
          <a:lstStyle/>
          <a:p>
            <a:pPr algn="ctr"/>
            <a:r>
              <a:rPr lang="ja-JP" altLang="en-US" sz="1200"/>
              <a:t>滞在者から配食</a:t>
            </a:r>
            <a:endParaRPr lang="en-US" altLang="ja-JP" sz="1200" dirty="0"/>
          </a:p>
          <a:p>
            <a:pPr algn="ctr"/>
            <a:r>
              <a:rPr lang="ja-JP" altLang="en-US" sz="1200"/>
              <a:t>の希望を受ける</a:t>
            </a:r>
            <a:endParaRPr lang="en-US" altLang="ja-JP" sz="1200" dirty="0"/>
          </a:p>
        </p:txBody>
      </p:sp>
      <p:pic>
        <p:nvPicPr>
          <p:cNvPr id="11" name="図 10">
            <a:extLst>
              <a:ext uri="{FF2B5EF4-FFF2-40B4-BE49-F238E27FC236}">
                <a16:creationId xmlns:a16="http://schemas.microsoft.com/office/drawing/2014/main" id="{D1C1E40E-A19A-4249-989F-7B6ED747742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7765" y="6613703"/>
            <a:ext cx="618347" cy="618347"/>
          </a:xfrm>
          <a:prstGeom prst="rect">
            <a:avLst/>
          </a:prstGeom>
        </p:spPr>
      </p:pic>
      <p:sp>
        <p:nvSpPr>
          <p:cNvPr id="12" name="テキスト ボックス 11">
            <a:extLst>
              <a:ext uri="{FF2B5EF4-FFF2-40B4-BE49-F238E27FC236}">
                <a16:creationId xmlns:a16="http://schemas.microsoft.com/office/drawing/2014/main" id="{54062AE1-DDBF-C741-B0B8-D255FB82EBFC}"/>
              </a:ext>
            </a:extLst>
          </p:cNvPr>
          <p:cNvSpPr txBox="1"/>
          <p:nvPr/>
        </p:nvSpPr>
        <p:spPr>
          <a:xfrm>
            <a:off x="3429000" y="7276314"/>
            <a:ext cx="1764399" cy="276999"/>
          </a:xfrm>
          <a:prstGeom prst="rect">
            <a:avLst/>
          </a:prstGeom>
          <a:noFill/>
        </p:spPr>
        <p:txBody>
          <a:bodyPr wrap="square" rtlCol="0">
            <a:spAutoFit/>
          </a:bodyPr>
          <a:lstStyle/>
          <a:p>
            <a:pPr algn="ctr"/>
            <a:r>
              <a:rPr lang="ja-JP" altLang="en-US" sz="1200"/>
              <a:t>統一窓口</a:t>
            </a:r>
            <a:endParaRPr kumimoji="1" lang="ja-JP" altLang="en-US" sz="1200"/>
          </a:p>
        </p:txBody>
      </p:sp>
      <p:sp>
        <p:nvSpPr>
          <p:cNvPr id="17" name="テキスト ボックス 16">
            <a:extLst>
              <a:ext uri="{FF2B5EF4-FFF2-40B4-BE49-F238E27FC236}">
                <a16:creationId xmlns:a16="http://schemas.microsoft.com/office/drawing/2014/main" id="{6D895092-52F1-3542-B396-4AD6EE8198C9}"/>
              </a:ext>
            </a:extLst>
          </p:cNvPr>
          <p:cNvSpPr txBox="1"/>
          <p:nvPr/>
        </p:nvSpPr>
        <p:spPr>
          <a:xfrm>
            <a:off x="3694902" y="9110820"/>
            <a:ext cx="1295618" cy="276999"/>
          </a:xfrm>
          <a:prstGeom prst="rect">
            <a:avLst/>
          </a:prstGeom>
          <a:noFill/>
          <a:ln>
            <a:noFill/>
          </a:ln>
        </p:spPr>
        <p:txBody>
          <a:bodyPr wrap="square" rtlCol="0">
            <a:spAutoFit/>
          </a:bodyPr>
          <a:lstStyle/>
          <a:p>
            <a:pPr algn="ctr"/>
            <a:r>
              <a:rPr kumimoji="1" lang="ja-JP" altLang="en-US" sz="1200"/>
              <a:t>配食事業者</a:t>
            </a:r>
            <a:endParaRPr kumimoji="1" lang="en-US" altLang="ja-JP" sz="1200" dirty="0"/>
          </a:p>
        </p:txBody>
      </p:sp>
      <p:sp>
        <p:nvSpPr>
          <p:cNvPr id="19" name="下矢印 18">
            <a:extLst>
              <a:ext uri="{FF2B5EF4-FFF2-40B4-BE49-F238E27FC236}">
                <a16:creationId xmlns:a16="http://schemas.microsoft.com/office/drawing/2014/main" id="{8322C441-9848-314A-8CFB-7D917FD07CA7}"/>
              </a:ext>
            </a:extLst>
          </p:cNvPr>
          <p:cNvSpPr/>
          <p:nvPr/>
        </p:nvSpPr>
        <p:spPr>
          <a:xfrm>
            <a:off x="4070916" y="7711000"/>
            <a:ext cx="366010" cy="56299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C57A68B-7E55-8B43-A2A1-643DC61EFD4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22007" y="6091244"/>
            <a:ext cx="742184" cy="742184"/>
          </a:xfrm>
          <a:prstGeom prst="rect">
            <a:avLst/>
          </a:prstGeom>
        </p:spPr>
      </p:pic>
      <p:sp>
        <p:nvSpPr>
          <p:cNvPr id="22" name="テキスト ボックス 21">
            <a:extLst>
              <a:ext uri="{FF2B5EF4-FFF2-40B4-BE49-F238E27FC236}">
                <a16:creationId xmlns:a16="http://schemas.microsoft.com/office/drawing/2014/main" id="{86A7C395-AAF0-514B-97B9-2E7663D3EFA1}"/>
              </a:ext>
            </a:extLst>
          </p:cNvPr>
          <p:cNvSpPr txBox="1"/>
          <p:nvPr/>
        </p:nvSpPr>
        <p:spPr>
          <a:xfrm>
            <a:off x="5165040" y="6884850"/>
            <a:ext cx="1295618" cy="276999"/>
          </a:xfrm>
          <a:prstGeom prst="rect">
            <a:avLst/>
          </a:prstGeom>
          <a:noFill/>
        </p:spPr>
        <p:txBody>
          <a:bodyPr wrap="square" rtlCol="0">
            <a:spAutoFit/>
          </a:bodyPr>
          <a:lstStyle/>
          <a:p>
            <a:pPr algn="ctr"/>
            <a:r>
              <a:rPr kumimoji="1" lang="ja-JP" altLang="en-US" sz="1200"/>
              <a:t>事業所</a:t>
            </a:r>
          </a:p>
        </p:txBody>
      </p:sp>
      <p:sp>
        <p:nvSpPr>
          <p:cNvPr id="23" name="テキスト ボックス 22">
            <a:extLst>
              <a:ext uri="{FF2B5EF4-FFF2-40B4-BE49-F238E27FC236}">
                <a16:creationId xmlns:a16="http://schemas.microsoft.com/office/drawing/2014/main" id="{A96A4D70-CF6A-E242-8534-470AAE55D02D}"/>
              </a:ext>
            </a:extLst>
          </p:cNvPr>
          <p:cNvSpPr txBox="1"/>
          <p:nvPr/>
        </p:nvSpPr>
        <p:spPr>
          <a:xfrm>
            <a:off x="5171743" y="8000827"/>
            <a:ext cx="1295618" cy="276999"/>
          </a:xfrm>
          <a:prstGeom prst="rect">
            <a:avLst/>
          </a:prstGeom>
          <a:noFill/>
          <a:ln>
            <a:noFill/>
          </a:ln>
        </p:spPr>
        <p:txBody>
          <a:bodyPr wrap="square" rtlCol="0">
            <a:spAutoFit/>
          </a:bodyPr>
          <a:lstStyle/>
          <a:p>
            <a:pPr algn="ctr"/>
            <a:r>
              <a:rPr lang="ja-JP" altLang="en-US" sz="1200"/>
              <a:t>配達</a:t>
            </a:r>
            <a:endParaRPr kumimoji="1" lang="en-US" altLang="ja-JP" sz="1200" dirty="0"/>
          </a:p>
        </p:txBody>
      </p:sp>
      <p:pic>
        <p:nvPicPr>
          <p:cNvPr id="24" name="図 23">
            <a:extLst>
              <a:ext uri="{FF2B5EF4-FFF2-40B4-BE49-F238E27FC236}">
                <a16:creationId xmlns:a16="http://schemas.microsoft.com/office/drawing/2014/main" id="{D247DB65-12AA-DB49-84CA-C9001199775F}"/>
              </a:ext>
            </a:extLst>
          </p:cNvPr>
          <p:cNvPicPr>
            <a:picLocks noChangeAspect="1"/>
          </p:cNvPicPr>
          <p:nvPr/>
        </p:nvPicPr>
        <p:blipFill>
          <a:blip r:embed="rId4"/>
          <a:stretch>
            <a:fillRect/>
          </a:stretch>
        </p:blipFill>
        <p:spPr>
          <a:xfrm>
            <a:off x="5320056" y="2603851"/>
            <a:ext cx="985583" cy="985583"/>
          </a:xfrm>
          <a:prstGeom prst="rect">
            <a:avLst/>
          </a:prstGeom>
        </p:spPr>
      </p:pic>
      <p:sp>
        <p:nvSpPr>
          <p:cNvPr id="25" name="テキスト ボックス 24">
            <a:extLst>
              <a:ext uri="{FF2B5EF4-FFF2-40B4-BE49-F238E27FC236}">
                <a16:creationId xmlns:a16="http://schemas.microsoft.com/office/drawing/2014/main" id="{E4D53299-7E2B-7C4C-86C2-27104E264446}"/>
              </a:ext>
            </a:extLst>
          </p:cNvPr>
          <p:cNvSpPr txBox="1"/>
          <p:nvPr/>
        </p:nvSpPr>
        <p:spPr>
          <a:xfrm>
            <a:off x="5274177" y="3506965"/>
            <a:ext cx="1193184" cy="276999"/>
          </a:xfrm>
          <a:prstGeom prst="rect">
            <a:avLst/>
          </a:prstGeom>
          <a:noFill/>
        </p:spPr>
        <p:txBody>
          <a:bodyPr wrap="square" rtlCol="0">
            <a:spAutoFit/>
          </a:bodyPr>
          <a:lstStyle/>
          <a:p>
            <a:pPr algn="ctr"/>
            <a:r>
              <a:rPr kumimoji="1" lang="ja-JP" altLang="en-US" sz="1200"/>
              <a:t>接触禁止</a:t>
            </a:r>
          </a:p>
        </p:txBody>
      </p:sp>
      <p:sp>
        <p:nvSpPr>
          <p:cNvPr id="26" name="十字形 25">
            <a:extLst>
              <a:ext uri="{FF2B5EF4-FFF2-40B4-BE49-F238E27FC236}">
                <a16:creationId xmlns:a16="http://schemas.microsoft.com/office/drawing/2014/main" id="{A757CE02-5EE7-474A-B888-7A57F766C8C9}"/>
              </a:ext>
            </a:extLst>
          </p:cNvPr>
          <p:cNvSpPr/>
          <p:nvPr/>
        </p:nvSpPr>
        <p:spPr>
          <a:xfrm rot="18900000">
            <a:off x="5538262" y="2841294"/>
            <a:ext cx="562579" cy="562579"/>
          </a:xfrm>
          <a:prstGeom prst="plus">
            <a:avLst>
              <a:gd name="adj" fmla="val 45007"/>
            </a:avLst>
          </a:prstGeom>
          <a:solidFill>
            <a:srgbClr val="FF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下矢印 26">
            <a:extLst>
              <a:ext uri="{FF2B5EF4-FFF2-40B4-BE49-F238E27FC236}">
                <a16:creationId xmlns:a16="http://schemas.microsoft.com/office/drawing/2014/main" id="{FB6BAC04-FA85-6E49-95A5-F1055091C8E7}"/>
              </a:ext>
            </a:extLst>
          </p:cNvPr>
          <p:cNvSpPr/>
          <p:nvPr/>
        </p:nvSpPr>
        <p:spPr>
          <a:xfrm rot="10800000">
            <a:off x="5629844" y="4949169"/>
            <a:ext cx="366010" cy="66205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88CA85A4-AA95-9348-B8DD-281B93B61AD2}"/>
              </a:ext>
            </a:extLst>
          </p:cNvPr>
          <p:cNvSpPr txBox="1"/>
          <p:nvPr/>
        </p:nvSpPr>
        <p:spPr>
          <a:xfrm>
            <a:off x="5171743" y="5680636"/>
            <a:ext cx="1295618" cy="276999"/>
          </a:xfrm>
          <a:prstGeom prst="rect">
            <a:avLst/>
          </a:prstGeom>
          <a:noFill/>
          <a:ln>
            <a:noFill/>
          </a:ln>
        </p:spPr>
        <p:txBody>
          <a:bodyPr wrap="square" rtlCol="0">
            <a:spAutoFit/>
          </a:bodyPr>
          <a:lstStyle/>
          <a:p>
            <a:pPr algn="ctr"/>
            <a:r>
              <a:rPr lang="ja-JP" altLang="en-US" sz="1200"/>
              <a:t>配食</a:t>
            </a:r>
            <a:endParaRPr kumimoji="1" lang="en-US" altLang="ja-JP" sz="1200" dirty="0"/>
          </a:p>
        </p:txBody>
      </p:sp>
      <p:pic>
        <p:nvPicPr>
          <p:cNvPr id="29" name="図 28">
            <a:extLst>
              <a:ext uri="{FF2B5EF4-FFF2-40B4-BE49-F238E27FC236}">
                <a16:creationId xmlns:a16="http://schemas.microsoft.com/office/drawing/2014/main" id="{2AF0E1F8-9DB2-6648-BF27-A549DFD467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1302" y="3788552"/>
            <a:ext cx="598697" cy="901567"/>
          </a:xfrm>
          <a:prstGeom prst="rect">
            <a:avLst/>
          </a:prstGeom>
        </p:spPr>
      </p:pic>
      <p:sp>
        <p:nvSpPr>
          <p:cNvPr id="30" name="テキスト ボックス 29">
            <a:extLst>
              <a:ext uri="{FF2B5EF4-FFF2-40B4-BE49-F238E27FC236}">
                <a16:creationId xmlns:a16="http://schemas.microsoft.com/office/drawing/2014/main" id="{8BC3E94E-A9A5-5341-8A32-52627BBAFF33}"/>
              </a:ext>
            </a:extLst>
          </p:cNvPr>
          <p:cNvSpPr txBox="1"/>
          <p:nvPr/>
        </p:nvSpPr>
        <p:spPr>
          <a:xfrm>
            <a:off x="5171743" y="4633714"/>
            <a:ext cx="1295618" cy="276999"/>
          </a:xfrm>
          <a:prstGeom prst="rect">
            <a:avLst/>
          </a:prstGeom>
          <a:noFill/>
          <a:ln>
            <a:noFill/>
          </a:ln>
        </p:spPr>
        <p:txBody>
          <a:bodyPr wrap="square" rtlCol="0">
            <a:spAutoFit/>
          </a:bodyPr>
          <a:lstStyle/>
          <a:p>
            <a:pPr algn="ctr"/>
            <a:r>
              <a:rPr lang="ja-JP" altLang="en-US" sz="1200"/>
              <a:t>ドア前置</a:t>
            </a:r>
            <a:endParaRPr kumimoji="1" lang="en-US" altLang="ja-JP" sz="1200" dirty="0"/>
          </a:p>
        </p:txBody>
      </p:sp>
      <p:pic>
        <p:nvPicPr>
          <p:cNvPr id="31" name="図 30">
            <a:extLst>
              <a:ext uri="{FF2B5EF4-FFF2-40B4-BE49-F238E27FC236}">
                <a16:creationId xmlns:a16="http://schemas.microsoft.com/office/drawing/2014/main" id="{7FA8CCBB-FDC6-6B48-89EA-AD1102E7FF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01835" y="8299345"/>
            <a:ext cx="1222024" cy="577275"/>
          </a:xfrm>
          <a:prstGeom prst="rect">
            <a:avLst/>
          </a:prstGeom>
        </p:spPr>
      </p:pic>
      <p:sp>
        <p:nvSpPr>
          <p:cNvPr id="32" name="下矢印 31">
            <a:extLst>
              <a:ext uri="{FF2B5EF4-FFF2-40B4-BE49-F238E27FC236}">
                <a16:creationId xmlns:a16="http://schemas.microsoft.com/office/drawing/2014/main" id="{26782A22-9B3B-684D-99EA-C9A5B8619367}"/>
              </a:ext>
            </a:extLst>
          </p:cNvPr>
          <p:cNvSpPr/>
          <p:nvPr/>
        </p:nvSpPr>
        <p:spPr>
          <a:xfrm rot="10800000">
            <a:off x="5629844" y="7215291"/>
            <a:ext cx="366010" cy="66205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下矢印 32">
            <a:extLst>
              <a:ext uri="{FF2B5EF4-FFF2-40B4-BE49-F238E27FC236}">
                <a16:creationId xmlns:a16="http://schemas.microsoft.com/office/drawing/2014/main" id="{506125CE-47EC-A74A-8AD0-5B2C111B00E8}"/>
              </a:ext>
            </a:extLst>
          </p:cNvPr>
          <p:cNvSpPr/>
          <p:nvPr/>
        </p:nvSpPr>
        <p:spPr>
          <a:xfrm rot="19800000">
            <a:off x="4919935" y="5790601"/>
            <a:ext cx="366010" cy="56299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下矢印 33">
            <a:extLst>
              <a:ext uri="{FF2B5EF4-FFF2-40B4-BE49-F238E27FC236}">
                <a16:creationId xmlns:a16="http://schemas.microsoft.com/office/drawing/2014/main" id="{6DF6A0C3-62C2-6348-A16D-6561BB9FF59C}"/>
              </a:ext>
            </a:extLst>
          </p:cNvPr>
          <p:cNvSpPr/>
          <p:nvPr/>
        </p:nvSpPr>
        <p:spPr>
          <a:xfrm>
            <a:off x="4070916" y="5822671"/>
            <a:ext cx="366010" cy="56299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0416BC06-6237-2848-B54C-9E405A1EC95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897021" y="8320047"/>
            <a:ext cx="695036" cy="695036"/>
          </a:xfrm>
          <a:prstGeom prst="rect">
            <a:avLst/>
          </a:prstGeom>
        </p:spPr>
      </p:pic>
      <p:sp>
        <p:nvSpPr>
          <p:cNvPr id="5" name="スライド番号プレースホルダー 4">
            <a:extLst>
              <a:ext uri="{FF2B5EF4-FFF2-40B4-BE49-F238E27FC236}">
                <a16:creationId xmlns:a16="http://schemas.microsoft.com/office/drawing/2014/main" id="{BD0970B4-08BD-3245-9E78-ED9538256828}"/>
              </a:ext>
            </a:extLst>
          </p:cNvPr>
          <p:cNvSpPr>
            <a:spLocks noGrp="1"/>
          </p:cNvSpPr>
          <p:nvPr>
            <p:ph type="sldNum" sz="quarter" idx="12"/>
          </p:nvPr>
        </p:nvSpPr>
        <p:spPr/>
        <p:txBody>
          <a:bodyPr/>
          <a:lstStyle/>
          <a:p>
            <a:fld id="{D26F39CE-828E-974C-A2DD-8D56C23B278A}" type="slidenum">
              <a:rPr kumimoji="1" lang="ja-JP" altLang="en-US" smtClean="0"/>
              <a:t>44</a:t>
            </a:fld>
            <a:endParaRPr kumimoji="1" lang="ja-JP" altLang="en-US"/>
          </a:p>
        </p:txBody>
      </p:sp>
      <p:pic>
        <p:nvPicPr>
          <p:cNvPr id="35" name="図 34">
            <a:extLst>
              <a:ext uri="{FF2B5EF4-FFF2-40B4-BE49-F238E27FC236}">
                <a16:creationId xmlns:a16="http://schemas.microsoft.com/office/drawing/2014/main" id="{26DB0FF9-1F58-A848-97B6-3E163E52332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76481" y="4007484"/>
            <a:ext cx="869436" cy="869436"/>
          </a:xfrm>
          <a:prstGeom prst="rect">
            <a:avLst/>
          </a:prstGeom>
        </p:spPr>
      </p:pic>
      <p:sp>
        <p:nvSpPr>
          <p:cNvPr id="36" name="タイトル 1">
            <a:extLst>
              <a:ext uri="{FF2B5EF4-FFF2-40B4-BE49-F238E27FC236}">
                <a16:creationId xmlns:a16="http://schemas.microsoft.com/office/drawing/2014/main" id="{FC818B4A-F4F3-F647-8B91-5925BF283A18}"/>
              </a:ext>
            </a:extLst>
          </p:cNvPr>
          <p:cNvSpPr txBox="1">
            <a:spLocks/>
          </p:cNvSpPr>
          <p:nvPr/>
        </p:nvSpPr>
        <p:spPr>
          <a:xfrm>
            <a:off x="623888" y="679888"/>
            <a:ext cx="5915025" cy="1915009"/>
          </a:xfrm>
          <a:prstGeom prst="rect">
            <a:avLst/>
          </a:prstGeom>
        </p:spPr>
        <p:txBody>
          <a:bodyPr vert="horz" lIns="91440" tIns="45720" rIns="91440" bIns="45720" rtlCol="0" anchor="ctr">
            <a:normAutofit/>
          </a:bodyPr>
          <a:lst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a:lstStyle>
          <a:p>
            <a:r>
              <a:rPr lang="ja-JP" altLang="en-US"/>
              <a:t>感染経路別予防策</a:t>
            </a:r>
            <a:br>
              <a:rPr lang="en-US" altLang="ja-JP" dirty="0"/>
            </a:br>
            <a:r>
              <a:rPr lang="ja-JP" altLang="en-US" sz="1800"/>
              <a:t>対象者の隔離：配食</a:t>
            </a:r>
            <a:endParaRPr lang="ja-JP" altLang="en-US"/>
          </a:p>
        </p:txBody>
      </p:sp>
    </p:spTree>
    <p:extLst>
      <p:ext uri="{BB962C8B-B14F-4D97-AF65-F5344CB8AC3E}">
        <p14:creationId xmlns:p14="http://schemas.microsoft.com/office/powerpoint/2010/main" val="1349785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2EFF6-5BC4-434F-8B79-0784B05C5748}"/>
              </a:ext>
            </a:extLst>
          </p:cNvPr>
          <p:cNvSpPr>
            <a:spLocks noGrp="1"/>
          </p:cNvSpPr>
          <p:nvPr>
            <p:ph type="title"/>
          </p:nvPr>
        </p:nvSpPr>
        <p:spPr/>
        <p:txBody>
          <a:bodyPr/>
          <a:lstStyle/>
          <a:p>
            <a:r>
              <a:rPr lang="ja-JP" altLang="en-US"/>
              <a:t>感染経路別予防策</a:t>
            </a:r>
            <a:br>
              <a:rPr lang="en-US" altLang="ja-JP" dirty="0"/>
            </a:br>
            <a:r>
              <a:rPr lang="ja-JP" altLang="en-US" sz="1800"/>
              <a:t>対象者の隔離：清掃</a:t>
            </a:r>
            <a:endParaRPr kumimoji="1" lang="ja-JP" altLang="en-US"/>
          </a:p>
        </p:txBody>
      </p:sp>
      <p:sp>
        <p:nvSpPr>
          <p:cNvPr id="3" name="コンテンツ プレースホルダー 2">
            <a:extLst>
              <a:ext uri="{FF2B5EF4-FFF2-40B4-BE49-F238E27FC236}">
                <a16:creationId xmlns:a16="http://schemas.microsoft.com/office/drawing/2014/main" id="{90992A64-276C-F84A-8BA7-8AAB2E619B79}"/>
              </a:ext>
            </a:extLst>
          </p:cNvPr>
          <p:cNvSpPr>
            <a:spLocks noGrp="1"/>
          </p:cNvSpPr>
          <p:nvPr>
            <p:ph sz="half" idx="1"/>
          </p:nvPr>
        </p:nvSpPr>
        <p:spPr>
          <a:xfrm>
            <a:off x="471488" y="2637436"/>
            <a:ext cx="2914650" cy="4880964"/>
          </a:xfrm>
        </p:spPr>
        <p:txBody>
          <a:bodyPr>
            <a:normAutofit/>
          </a:bodyPr>
          <a:lstStyle/>
          <a:p>
            <a:pPr marL="0" indent="0">
              <a:buNone/>
            </a:pPr>
            <a:r>
              <a:rPr lang="ja-JP" altLang="en-US" sz="1200"/>
              <a:t>部屋清掃は、滞在中は行いません。</a:t>
            </a:r>
            <a:endParaRPr lang="en-US" altLang="ja-JP" sz="1200" dirty="0"/>
          </a:p>
          <a:p>
            <a:pPr marL="0" indent="0">
              <a:buNone/>
            </a:pPr>
            <a:endParaRPr lang="en-US" altLang="ja-JP" sz="1200" dirty="0"/>
          </a:p>
          <a:p>
            <a:pPr marL="0" indent="0">
              <a:buNone/>
            </a:pPr>
            <a:r>
              <a:rPr lang="ja-JP" altLang="en-US" sz="1200">
                <a:solidFill>
                  <a:srgbClr val="FF0000"/>
                </a:solidFill>
              </a:rPr>
              <a:t>滞在者から客室清掃の要望があっても、清掃は実施しません。</a:t>
            </a:r>
            <a:endParaRPr lang="en-US" altLang="ja-JP" sz="1200" dirty="0"/>
          </a:p>
          <a:p>
            <a:pPr marL="0" indent="0">
              <a:buNone/>
            </a:pPr>
            <a:endParaRPr kumimoji="1" lang="en-US" altLang="ja-JP" sz="1200" dirty="0"/>
          </a:p>
          <a:p>
            <a:pPr marL="0" indent="0">
              <a:buNone/>
            </a:pPr>
            <a:r>
              <a:rPr lang="ja-JP" altLang="en-US" sz="1200" b="1"/>
              <a:t>館内清掃については</a:t>
            </a:r>
            <a:r>
              <a:rPr lang="ja-JP" altLang="en-US" sz="1200"/>
              <a:t>、来館・退館者ルートについて、厚生労働省のウィルス防疫に関する提言にしたがって、発生時ごとに、消毒を実施し、記録してください。</a:t>
            </a:r>
            <a:endParaRPr lang="en-US" altLang="ja-JP" sz="1200" dirty="0"/>
          </a:p>
          <a:p>
            <a:pPr marL="0" indent="0">
              <a:buNone/>
            </a:pPr>
            <a:endParaRPr lang="en-US" altLang="ja-JP" sz="1200" dirty="0"/>
          </a:p>
          <a:p>
            <a:pPr marL="0" indent="0">
              <a:lnSpc>
                <a:spcPct val="150000"/>
              </a:lnSpc>
              <a:buNone/>
            </a:pPr>
            <a:r>
              <a:rPr lang="ja-JP" altLang="en-US" sz="1200"/>
              <a:t>また、</a:t>
            </a:r>
            <a:r>
              <a:rPr lang="ja-JP" altLang="en-US" sz="1200" b="1"/>
              <a:t>滞在者の外出を発見した場合</a:t>
            </a:r>
            <a:r>
              <a:rPr lang="ja-JP" altLang="en-US" sz="1200"/>
              <a:t>は、経路の聞き取りを行い、立ち回り部分について消毒を実施し、実施時間・担当者記録してください。</a:t>
            </a:r>
            <a:endParaRPr lang="en-US" altLang="ja-JP" sz="1200" dirty="0"/>
          </a:p>
        </p:txBody>
      </p:sp>
      <p:sp>
        <p:nvSpPr>
          <p:cNvPr id="5" name="角丸四角形 4">
            <a:extLst>
              <a:ext uri="{FF2B5EF4-FFF2-40B4-BE49-F238E27FC236}">
                <a16:creationId xmlns:a16="http://schemas.microsoft.com/office/drawing/2014/main" id="{1A0A5DDF-7A09-B341-8CD6-0335E8254DE3}"/>
              </a:ext>
            </a:extLst>
          </p:cNvPr>
          <p:cNvSpPr/>
          <p:nvPr/>
        </p:nvSpPr>
        <p:spPr>
          <a:xfrm>
            <a:off x="519597" y="2049051"/>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bg1"/>
                </a:solidFill>
              </a:rPr>
              <a:t>滞在中</a:t>
            </a:r>
            <a:r>
              <a:rPr kumimoji="1" lang="ja-JP" altLang="en-US" sz="1600">
                <a:solidFill>
                  <a:schemeClr val="bg1"/>
                </a:solidFill>
              </a:rPr>
              <a:t>の部屋清掃は行いません。</a:t>
            </a:r>
          </a:p>
        </p:txBody>
      </p:sp>
      <p:sp>
        <p:nvSpPr>
          <p:cNvPr id="6" name="正方形/長方形 5">
            <a:extLst>
              <a:ext uri="{FF2B5EF4-FFF2-40B4-BE49-F238E27FC236}">
                <a16:creationId xmlns:a16="http://schemas.microsoft.com/office/drawing/2014/main" id="{88BC1E8F-C7AE-8146-9000-8BA7AF4BAA19}"/>
              </a:ext>
            </a:extLst>
          </p:cNvPr>
          <p:cNvSpPr/>
          <p:nvPr/>
        </p:nvSpPr>
        <p:spPr>
          <a:xfrm>
            <a:off x="3845268" y="2626836"/>
            <a:ext cx="2745959" cy="2862322"/>
          </a:xfrm>
          <a:prstGeom prst="rect">
            <a:avLst/>
          </a:prstGeom>
          <a:ln>
            <a:solidFill>
              <a:schemeClr val="tx1"/>
            </a:solidFill>
          </a:ln>
        </p:spPr>
        <p:txBody>
          <a:bodyPr wrap="square">
            <a:spAutoFit/>
          </a:bodyPr>
          <a:lstStyle/>
          <a:p>
            <a:r>
              <a:rPr lang="ja-JP" altLang="en-US" sz="1200" b="1">
                <a:solidFill>
                  <a:srgbClr val="2E3136"/>
                </a:solidFill>
                <a:latin typeface="MS PGothic" panose="020B0600070205080204" pitchFamily="34" charset="-128"/>
                <a:ea typeface="MS PGothic" panose="020B0600070205080204" pitchFamily="34" charset="-128"/>
              </a:rPr>
              <a:t>２　集客施設を運営する方へ（飲食店、小売店など）</a:t>
            </a:r>
          </a:p>
          <a:p>
            <a:r>
              <a:rPr lang="ja-JP" altLang="en-US" sz="1200" b="1">
                <a:solidFill>
                  <a:srgbClr val="2E3136"/>
                </a:solidFill>
                <a:latin typeface="MS PGothic" panose="020B0600070205080204" pitchFamily="34" charset="-128"/>
                <a:ea typeface="MS PGothic" panose="020B0600070205080204" pitchFamily="34" charset="-128"/>
              </a:rPr>
              <a:t>問１ 普段の清掃で気をつけることはありますか。</a:t>
            </a:r>
          </a:p>
          <a:p>
            <a:r>
              <a:rPr lang="ja-JP" altLang="en-US" sz="1200">
                <a:solidFill>
                  <a:srgbClr val="2E3136"/>
                </a:solidFill>
                <a:latin typeface="MS PGothic" panose="020B0600070205080204" pitchFamily="34" charset="-128"/>
                <a:ea typeface="MS PGothic" panose="020B0600070205080204" pitchFamily="34" charset="-128"/>
              </a:rPr>
              <a:t>接触感染（＊）を予防するためには、手がよく触れ るところ、たとえば、ドアノブ、スイッチ、手すり、エレベーターのボタン、テーブルやカウンター、共用で使うもの（トングやメニュー等）などについて、消毒用アルコールや界面活性剤を含む住居用洗剤等で定期的な清拭をすることが有効です（＊参考：一般の方向け</a:t>
            </a:r>
            <a:r>
              <a:rPr lang="en-US" altLang="ja-JP" sz="1200" dirty="0">
                <a:solidFill>
                  <a:srgbClr val="2E3136"/>
                </a:solidFill>
                <a:latin typeface="MS PGothic" panose="020B0600070205080204" pitchFamily="34" charset="-128"/>
                <a:ea typeface="MS PGothic" panose="020B0600070205080204" pitchFamily="34" charset="-128"/>
              </a:rPr>
              <a:t>Q&amp;A</a:t>
            </a:r>
            <a:r>
              <a:rPr lang="ja-JP" altLang="en-US" sz="1200">
                <a:solidFill>
                  <a:srgbClr val="2E3136"/>
                </a:solidFill>
                <a:latin typeface="MS PGothic" panose="020B0600070205080204" pitchFamily="34" charset="-128"/>
                <a:ea typeface="MS PGothic" panose="020B0600070205080204" pitchFamily="34" charset="-128"/>
              </a:rPr>
              <a:t>問４）。特に小さなお子さんが来店する機会が多い施設については、こまめな清拭をお願いします。</a:t>
            </a:r>
            <a:endParaRPr lang="ja-JP" altLang="en-US" sz="1200">
              <a:latin typeface="MS PGothic" panose="020B0600070205080204" pitchFamily="34" charset="-128"/>
              <a:ea typeface="MS PGothic" panose="020B0600070205080204" pitchFamily="34" charset="-128"/>
            </a:endParaRPr>
          </a:p>
        </p:txBody>
      </p:sp>
      <p:sp>
        <p:nvSpPr>
          <p:cNvPr id="4" name="スライド番号プレースホルダー 3">
            <a:extLst>
              <a:ext uri="{FF2B5EF4-FFF2-40B4-BE49-F238E27FC236}">
                <a16:creationId xmlns:a16="http://schemas.microsoft.com/office/drawing/2014/main" id="{328939F9-988D-FC4F-AF24-1346F06746FA}"/>
              </a:ext>
            </a:extLst>
          </p:cNvPr>
          <p:cNvSpPr>
            <a:spLocks noGrp="1"/>
          </p:cNvSpPr>
          <p:nvPr>
            <p:ph type="sldNum" sz="quarter" idx="12"/>
          </p:nvPr>
        </p:nvSpPr>
        <p:spPr/>
        <p:txBody>
          <a:bodyPr/>
          <a:lstStyle/>
          <a:p>
            <a:fld id="{D26F39CE-828E-974C-A2DD-8D56C23B278A}" type="slidenum">
              <a:rPr kumimoji="1" lang="ja-JP" altLang="en-US" smtClean="0"/>
              <a:t>45</a:t>
            </a:fld>
            <a:endParaRPr kumimoji="1" lang="ja-JP" altLang="en-US"/>
          </a:p>
        </p:txBody>
      </p:sp>
    </p:spTree>
    <p:extLst>
      <p:ext uri="{BB962C8B-B14F-4D97-AF65-F5344CB8AC3E}">
        <p14:creationId xmlns:p14="http://schemas.microsoft.com/office/powerpoint/2010/main" val="2949173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0992A64-276C-F84A-8BA7-8AAB2E619B79}"/>
              </a:ext>
            </a:extLst>
          </p:cNvPr>
          <p:cNvSpPr>
            <a:spLocks noGrp="1"/>
          </p:cNvSpPr>
          <p:nvPr>
            <p:ph sz="half" idx="1"/>
          </p:nvPr>
        </p:nvSpPr>
        <p:spPr>
          <a:xfrm>
            <a:off x="471488" y="1016041"/>
            <a:ext cx="2914650" cy="5939878"/>
          </a:xfrm>
        </p:spPr>
        <p:txBody>
          <a:bodyPr>
            <a:noAutofit/>
          </a:bodyPr>
          <a:lstStyle/>
          <a:p>
            <a:pPr marL="0" indent="0">
              <a:buNone/>
            </a:pPr>
            <a:r>
              <a:rPr lang="ja-JP" altLang="en-US" sz="1400">
                <a:latin typeface="+mn-ea"/>
              </a:rPr>
              <a:t>客室清掃は、滞在者が出立した</a:t>
            </a:r>
            <a:r>
              <a:rPr lang="en-US" altLang="ja-JP" sz="1400" dirty="0">
                <a:latin typeface="+mn-ea"/>
              </a:rPr>
              <a:t>3</a:t>
            </a:r>
            <a:r>
              <a:rPr lang="ja-JP" altLang="en-US" sz="1400">
                <a:latin typeface="+mn-ea"/>
              </a:rPr>
              <a:t>日後に行なってください。</a:t>
            </a:r>
            <a:endParaRPr lang="en-US" altLang="ja-JP" sz="1400" dirty="0">
              <a:latin typeface="+mn-ea"/>
            </a:endParaRPr>
          </a:p>
          <a:p>
            <a:pPr marL="0" indent="0">
              <a:buNone/>
            </a:pPr>
            <a:endParaRPr lang="en-US" altLang="ja-JP" sz="1400" dirty="0">
              <a:latin typeface="+mn-ea"/>
            </a:endParaRPr>
          </a:p>
          <a:p>
            <a:pPr marL="0" indent="0">
              <a:buNone/>
            </a:pPr>
            <a:r>
              <a:rPr lang="ja-JP" altLang="en-US" sz="1400">
                <a:solidFill>
                  <a:srgbClr val="FF0000"/>
                </a:solidFill>
                <a:latin typeface="+mn-ea"/>
              </a:rPr>
              <a:t>入室する者はすべて、指定のキャップ・マスク・手袋を着用すること。</a:t>
            </a:r>
            <a:endParaRPr lang="en-US" altLang="ja-JP" sz="1400" dirty="0">
              <a:solidFill>
                <a:srgbClr val="FF0000"/>
              </a:solidFill>
              <a:latin typeface="+mn-ea"/>
            </a:endParaRPr>
          </a:p>
          <a:p>
            <a:pPr marL="0" indent="0">
              <a:buNone/>
            </a:pPr>
            <a:endParaRPr lang="en-US" altLang="ja-JP" sz="1400" dirty="0">
              <a:latin typeface="+mn-ea"/>
            </a:endParaRPr>
          </a:p>
          <a:p>
            <a:pPr marL="342900" indent="-342900">
              <a:buAutoNum type="arabicPeriod"/>
            </a:pPr>
            <a:r>
              <a:rPr lang="ja-JP" altLang="en-US" sz="1400">
                <a:latin typeface="+mn-ea"/>
              </a:rPr>
              <a:t>換気入室：</a:t>
            </a:r>
            <a:r>
              <a:rPr lang="ja-JP" altLang="en-US" sz="1400">
                <a:solidFill>
                  <a:srgbClr val="FF0000"/>
                </a:solidFill>
                <a:latin typeface="+mn-ea"/>
              </a:rPr>
              <a:t>防護具装着</a:t>
            </a:r>
            <a:br>
              <a:rPr lang="en-US" altLang="ja-JP" sz="1400" dirty="0">
                <a:latin typeface="+mn-ea"/>
              </a:rPr>
            </a:br>
            <a:r>
              <a:rPr lang="ja-JP" altLang="en-US" sz="1400">
                <a:latin typeface="+mn-ea"/>
              </a:rPr>
              <a:t>（</a:t>
            </a:r>
            <a:r>
              <a:rPr lang="en-US" altLang="ja-JP" sz="1400" dirty="0">
                <a:latin typeface="+mn-ea"/>
              </a:rPr>
              <a:t>2</a:t>
            </a:r>
            <a:r>
              <a:rPr lang="ja-JP" altLang="en-US" sz="1400">
                <a:latin typeface="+mn-ea"/>
              </a:rPr>
              <a:t>日後、</a:t>
            </a:r>
            <a:r>
              <a:rPr lang="en-US" altLang="ja-JP" sz="1400" dirty="0">
                <a:latin typeface="+mn-ea"/>
              </a:rPr>
              <a:t>2</a:t>
            </a:r>
            <a:r>
              <a:rPr lang="ja-JP" altLang="en-US" sz="1400">
                <a:latin typeface="+mn-ea"/>
              </a:rPr>
              <a:t>時間以上実施）</a:t>
            </a:r>
            <a:endParaRPr lang="en-US" altLang="ja-JP" sz="1400" dirty="0">
              <a:latin typeface="+mn-ea"/>
            </a:endParaRPr>
          </a:p>
          <a:p>
            <a:pPr marL="342900" indent="-342900">
              <a:buAutoNum type="arabicPeriod"/>
            </a:pPr>
            <a:endParaRPr lang="en-US" altLang="ja-JP" sz="1400" dirty="0">
              <a:latin typeface="+mn-ea"/>
            </a:endParaRPr>
          </a:p>
          <a:p>
            <a:pPr marL="342900" indent="-342900">
              <a:buAutoNum type="arabicPeriod"/>
            </a:pPr>
            <a:r>
              <a:rPr lang="ja-JP" altLang="en-US" sz="1400">
                <a:latin typeface="+mn-ea"/>
              </a:rPr>
              <a:t>清掃入室：</a:t>
            </a:r>
            <a:r>
              <a:rPr lang="ja-JP" altLang="en-US" sz="1400">
                <a:solidFill>
                  <a:srgbClr val="FF0000"/>
                </a:solidFill>
                <a:latin typeface="+mn-ea"/>
              </a:rPr>
              <a:t>防護具装着</a:t>
            </a:r>
            <a:endParaRPr lang="en-US" altLang="ja-JP" sz="1400" dirty="0">
              <a:solidFill>
                <a:srgbClr val="FF0000"/>
              </a:solidFill>
              <a:latin typeface="+mn-ea"/>
            </a:endParaRPr>
          </a:p>
          <a:p>
            <a:pPr marL="600075" lvl="1" indent="-342900">
              <a:buAutoNum type="arabicPeriod"/>
            </a:pPr>
            <a:r>
              <a:rPr lang="ja-JP" altLang="en-US" sz="1400">
                <a:latin typeface="+mn-ea"/>
              </a:rPr>
              <a:t>リネンの引き上げ</a:t>
            </a:r>
            <a:endParaRPr lang="en-US" altLang="ja-JP" sz="1400" dirty="0">
              <a:latin typeface="+mn-ea"/>
            </a:endParaRPr>
          </a:p>
          <a:p>
            <a:pPr marL="600075" lvl="1" indent="-342900">
              <a:buAutoNum type="arabicPeriod"/>
            </a:pPr>
            <a:r>
              <a:rPr lang="ja-JP" altLang="en-US" sz="1400">
                <a:latin typeface="+mn-ea"/>
              </a:rPr>
              <a:t>ゴミの回収</a:t>
            </a:r>
            <a:endParaRPr lang="en-US" altLang="ja-JP" sz="1400" dirty="0">
              <a:latin typeface="+mn-ea"/>
            </a:endParaRPr>
          </a:p>
          <a:p>
            <a:pPr marL="600075" lvl="1" indent="-342900">
              <a:buAutoNum type="arabicPeriod"/>
            </a:pPr>
            <a:r>
              <a:rPr lang="ja-JP" altLang="en-US" sz="1400">
                <a:latin typeface="+mn-ea"/>
              </a:rPr>
              <a:t>ジア塩素による消毒</a:t>
            </a:r>
            <a:br>
              <a:rPr lang="en-US" altLang="ja-JP" sz="1400" dirty="0">
                <a:latin typeface="+mn-ea"/>
              </a:rPr>
            </a:br>
            <a:endParaRPr lang="en-US" altLang="ja-JP" sz="1400" dirty="0">
              <a:latin typeface="+mn-ea"/>
            </a:endParaRPr>
          </a:p>
          <a:p>
            <a:pPr marL="342900" indent="-342900">
              <a:buAutoNum type="arabicPeriod"/>
            </a:pPr>
            <a:r>
              <a:rPr lang="ja-JP" altLang="en-US" sz="1625">
                <a:latin typeface="+mn-ea"/>
              </a:rPr>
              <a:t>通常清掃</a:t>
            </a:r>
            <a:endParaRPr lang="en-US" altLang="ja-JP" sz="1625" dirty="0">
              <a:latin typeface="+mn-ea"/>
            </a:endParaRPr>
          </a:p>
          <a:p>
            <a:pPr marL="342900" indent="-342900">
              <a:buAutoNum type="arabicPeriod"/>
            </a:pPr>
            <a:r>
              <a:rPr lang="ja-JP" altLang="en-US" sz="1400">
                <a:latin typeface="+mn-ea"/>
              </a:rPr>
              <a:t>セットアップ</a:t>
            </a:r>
            <a:endParaRPr lang="en-US" altLang="ja-JP" sz="1400" dirty="0">
              <a:latin typeface="+mn-ea"/>
            </a:endParaRPr>
          </a:p>
          <a:p>
            <a:pPr marL="600075" lvl="1" indent="-342900">
              <a:buAutoNum type="arabicPeriod"/>
            </a:pPr>
            <a:r>
              <a:rPr lang="ja-JP" altLang="en-US" sz="1400">
                <a:latin typeface="+mn-ea"/>
              </a:rPr>
              <a:t>歯ブラシ　</a:t>
            </a:r>
            <a:r>
              <a:rPr lang="en-US" altLang="ja-JP" sz="1400" dirty="0">
                <a:latin typeface="+mn-ea"/>
              </a:rPr>
              <a:t>13</a:t>
            </a:r>
            <a:r>
              <a:rPr lang="ja-JP" altLang="en-US" sz="1400">
                <a:latin typeface="+mn-ea"/>
              </a:rPr>
              <a:t>本</a:t>
            </a:r>
            <a:endParaRPr lang="en-US" altLang="ja-JP" sz="1400" dirty="0">
              <a:latin typeface="+mn-ea"/>
            </a:endParaRPr>
          </a:p>
          <a:p>
            <a:pPr marL="600075" lvl="1" indent="-342900">
              <a:buAutoNum type="arabicPeriod"/>
            </a:pPr>
            <a:r>
              <a:rPr lang="ja-JP" altLang="en-US" sz="1400">
                <a:latin typeface="+mn-ea"/>
              </a:rPr>
              <a:t>トイレットペーパー　</a:t>
            </a:r>
            <a:r>
              <a:rPr lang="en-US" altLang="ja-JP" sz="1400" dirty="0">
                <a:latin typeface="+mn-ea"/>
              </a:rPr>
              <a:t>3</a:t>
            </a:r>
            <a:r>
              <a:rPr lang="ja-JP" altLang="en-US" sz="1400">
                <a:latin typeface="+mn-ea"/>
              </a:rPr>
              <a:t>本</a:t>
            </a:r>
            <a:endParaRPr lang="en-US" altLang="ja-JP" sz="1400" dirty="0">
              <a:latin typeface="+mn-ea"/>
            </a:endParaRPr>
          </a:p>
          <a:p>
            <a:pPr marL="600075" lvl="1" indent="-342900">
              <a:buAutoNum type="arabicPeriod"/>
            </a:pPr>
            <a:r>
              <a:rPr lang="ja-JP" altLang="en-US" sz="1400">
                <a:latin typeface="+mn-ea"/>
              </a:rPr>
              <a:t>ゴミ袋　</a:t>
            </a:r>
            <a:r>
              <a:rPr lang="en-US" altLang="ja-JP" sz="1400" dirty="0">
                <a:latin typeface="+mn-ea"/>
              </a:rPr>
              <a:t>13</a:t>
            </a:r>
            <a:r>
              <a:rPr lang="ja-JP" altLang="en-US" sz="1400">
                <a:latin typeface="+mn-ea"/>
              </a:rPr>
              <a:t>枚</a:t>
            </a:r>
            <a:endParaRPr lang="en-US" altLang="ja-JP" sz="1400" dirty="0">
              <a:latin typeface="+mn-ea"/>
            </a:endParaRPr>
          </a:p>
          <a:p>
            <a:pPr marL="600075" lvl="1" indent="-342900">
              <a:buAutoNum type="arabicPeriod"/>
            </a:pPr>
            <a:r>
              <a:rPr lang="ja-JP" altLang="en-US" sz="1400">
                <a:latin typeface="+mn-ea"/>
              </a:rPr>
              <a:t>ペットウォーター　</a:t>
            </a:r>
            <a:r>
              <a:rPr lang="en-US" altLang="ja-JP" sz="1400" dirty="0">
                <a:latin typeface="+mn-ea"/>
              </a:rPr>
              <a:t>14</a:t>
            </a:r>
            <a:r>
              <a:rPr lang="ja-JP" altLang="en-US" sz="1400">
                <a:latin typeface="+mn-ea"/>
              </a:rPr>
              <a:t>本</a:t>
            </a:r>
            <a:endParaRPr lang="en-US" altLang="ja-JP" sz="1400" dirty="0">
              <a:latin typeface="+mn-ea"/>
            </a:endParaRPr>
          </a:p>
          <a:p>
            <a:pPr marL="600075" lvl="1" indent="-342900">
              <a:buAutoNum type="arabicPeriod"/>
            </a:pPr>
            <a:r>
              <a:rPr lang="ja-JP" altLang="en-US" sz="1400">
                <a:latin typeface="+mn-ea"/>
              </a:rPr>
              <a:t>リネンセット</a:t>
            </a:r>
            <a:endParaRPr lang="en-US" altLang="ja-JP" sz="1400" dirty="0">
              <a:latin typeface="+mn-ea"/>
            </a:endParaRPr>
          </a:p>
          <a:p>
            <a:pPr marL="257175" lvl="1" indent="0">
              <a:buNone/>
              <a:tabLst>
                <a:tab pos="1905000" algn="l"/>
                <a:tab pos="2082800" algn="l"/>
              </a:tabLst>
            </a:pPr>
            <a:r>
              <a:rPr lang="ja-JP" altLang="en-US" sz="1400">
                <a:latin typeface="+mn-ea"/>
              </a:rPr>
              <a:t>　　　シーツ</a:t>
            </a:r>
            <a:r>
              <a:rPr lang="en-US" altLang="ja-JP" sz="1400" dirty="0">
                <a:latin typeface="+mn-ea"/>
              </a:rPr>
              <a:t>	1</a:t>
            </a:r>
            <a:r>
              <a:rPr lang="ja-JP" altLang="en-US" sz="1400">
                <a:latin typeface="+mn-ea"/>
              </a:rPr>
              <a:t>組</a:t>
            </a:r>
            <a:endParaRPr lang="en-US" altLang="ja-JP" sz="1400" dirty="0">
              <a:latin typeface="+mn-ea"/>
            </a:endParaRPr>
          </a:p>
          <a:p>
            <a:pPr marL="257175" lvl="1" indent="0">
              <a:buNone/>
              <a:tabLst>
                <a:tab pos="1905000" algn="l"/>
                <a:tab pos="2082800" algn="l"/>
              </a:tabLst>
            </a:pPr>
            <a:r>
              <a:rPr lang="ja-JP" altLang="en-US" sz="1400">
                <a:latin typeface="+mn-ea"/>
              </a:rPr>
              <a:t>　　　タオルセット</a:t>
            </a:r>
            <a:r>
              <a:rPr lang="en-US" altLang="ja-JP" sz="1400" dirty="0">
                <a:latin typeface="+mn-ea"/>
              </a:rPr>
              <a:t>	4</a:t>
            </a:r>
            <a:r>
              <a:rPr lang="ja-JP" altLang="en-US" sz="1400">
                <a:latin typeface="+mn-ea"/>
              </a:rPr>
              <a:t>組</a:t>
            </a:r>
            <a:endParaRPr lang="en-US" altLang="ja-JP" sz="1400" dirty="0">
              <a:latin typeface="+mn-ea"/>
            </a:endParaRPr>
          </a:p>
        </p:txBody>
      </p:sp>
      <p:sp>
        <p:nvSpPr>
          <p:cNvPr id="5" name="角丸四角形 4">
            <a:extLst>
              <a:ext uri="{FF2B5EF4-FFF2-40B4-BE49-F238E27FC236}">
                <a16:creationId xmlns:a16="http://schemas.microsoft.com/office/drawing/2014/main" id="{1A0A5DDF-7A09-B341-8CD6-0335E8254DE3}"/>
              </a:ext>
            </a:extLst>
          </p:cNvPr>
          <p:cNvSpPr/>
          <p:nvPr/>
        </p:nvSpPr>
        <p:spPr>
          <a:xfrm>
            <a:off x="519597" y="332549"/>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bg1"/>
                </a:solidFill>
              </a:rPr>
              <a:t>注意状態期間を把握し、安全になるまで注意をしてください。</a:t>
            </a:r>
          </a:p>
        </p:txBody>
      </p:sp>
      <p:pic>
        <p:nvPicPr>
          <p:cNvPr id="11" name="図 10">
            <a:extLst>
              <a:ext uri="{FF2B5EF4-FFF2-40B4-BE49-F238E27FC236}">
                <a16:creationId xmlns:a16="http://schemas.microsoft.com/office/drawing/2014/main" id="{4AC486C4-DAF4-7145-BAF5-5CD1DFB0ED9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97758" y="783015"/>
            <a:ext cx="869436" cy="869436"/>
          </a:xfrm>
          <a:prstGeom prst="rect">
            <a:avLst/>
          </a:prstGeom>
        </p:spPr>
      </p:pic>
      <p:sp>
        <p:nvSpPr>
          <p:cNvPr id="12" name="テキスト ボックス 11">
            <a:extLst>
              <a:ext uri="{FF2B5EF4-FFF2-40B4-BE49-F238E27FC236}">
                <a16:creationId xmlns:a16="http://schemas.microsoft.com/office/drawing/2014/main" id="{7A8EBB3C-B787-2248-9DB7-3D6A44F64AF0}"/>
              </a:ext>
            </a:extLst>
          </p:cNvPr>
          <p:cNvSpPr txBox="1"/>
          <p:nvPr/>
        </p:nvSpPr>
        <p:spPr>
          <a:xfrm>
            <a:off x="4587199" y="1652451"/>
            <a:ext cx="1066800" cy="276999"/>
          </a:xfrm>
          <a:prstGeom prst="rect">
            <a:avLst/>
          </a:prstGeom>
          <a:noFill/>
        </p:spPr>
        <p:txBody>
          <a:bodyPr wrap="square" rtlCol="0">
            <a:spAutoFit/>
          </a:bodyPr>
          <a:lstStyle/>
          <a:p>
            <a:pPr algn="ctr"/>
            <a:r>
              <a:rPr kumimoji="1" lang="ja-JP" altLang="en-US" sz="1200"/>
              <a:t>出立</a:t>
            </a:r>
            <a:r>
              <a:rPr kumimoji="1" lang="en-US" altLang="ja-JP" sz="1200" dirty="0"/>
              <a:t>3</a:t>
            </a:r>
            <a:r>
              <a:rPr kumimoji="1" lang="ja-JP" altLang="en-US" sz="1200"/>
              <a:t>日後</a:t>
            </a:r>
          </a:p>
        </p:txBody>
      </p:sp>
      <p:pic>
        <p:nvPicPr>
          <p:cNvPr id="40" name="図 39">
            <a:extLst>
              <a:ext uri="{FF2B5EF4-FFF2-40B4-BE49-F238E27FC236}">
                <a16:creationId xmlns:a16="http://schemas.microsoft.com/office/drawing/2014/main" id="{9924E5A0-452D-A045-AD48-F62C2E063402}"/>
              </a:ext>
            </a:extLst>
          </p:cNvPr>
          <p:cNvPicPr>
            <a:picLocks noChangeAspect="1"/>
          </p:cNvPicPr>
          <p:nvPr/>
        </p:nvPicPr>
        <p:blipFill>
          <a:blip r:embed="rId3"/>
          <a:stretch>
            <a:fillRect/>
          </a:stretch>
        </p:blipFill>
        <p:spPr>
          <a:xfrm>
            <a:off x="4587199" y="2426820"/>
            <a:ext cx="985583" cy="985583"/>
          </a:xfrm>
          <a:prstGeom prst="rect">
            <a:avLst/>
          </a:prstGeom>
        </p:spPr>
      </p:pic>
      <p:sp>
        <p:nvSpPr>
          <p:cNvPr id="45" name="テキスト ボックス 44">
            <a:extLst>
              <a:ext uri="{FF2B5EF4-FFF2-40B4-BE49-F238E27FC236}">
                <a16:creationId xmlns:a16="http://schemas.microsoft.com/office/drawing/2014/main" id="{060BA08C-A7A8-4D40-AB79-C335C7F7A65C}"/>
              </a:ext>
            </a:extLst>
          </p:cNvPr>
          <p:cNvSpPr txBox="1"/>
          <p:nvPr/>
        </p:nvSpPr>
        <p:spPr>
          <a:xfrm>
            <a:off x="4587199" y="3308898"/>
            <a:ext cx="1066800" cy="276999"/>
          </a:xfrm>
          <a:prstGeom prst="rect">
            <a:avLst/>
          </a:prstGeom>
          <a:noFill/>
        </p:spPr>
        <p:txBody>
          <a:bodyPr wrap="square" rtlCol="0">
            <a:spAutoFit/>
          </a:bodyPr>
          <a:lstStyle/>
          <a:p>
            <a:pPr algn="ctr"/>
            <a:r>
              <a:rPr kumimoji="1" lang="ja-JP" altLang="en-US" sz="1200"/>
              <a:t>換気入室</a:t>
            </a:r>
          </a:p>
        </p:txBody>
      </p:sp>
      <p:sp>
        <p:nvSpPr>
          <p:cNvPr id="46" name="下矢印 45">
            <a:extLst>
              <a:ext uri="{FF2B5EF4-FFF2-40B4-BE49-F238E27FC236}">
                <a16:creationId xmlns:a16="http://schemas.microsoft.com/office/drawing/2014/main" id="{15E6D02A-C380-F942-A53B-3EB006F88653}"/>
              </a:ext>
            </a:extLst>
          </p:cNvPr>
          <p:cNvSpPr/>
          <p:nvPr/>
        </p:nvSpPr>
        <p:spPr>
          <a:xfrm>
            <a:off x="4937594" y="2011136"/>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215A9DF6-40E9-A742-8C51-2E58FB58E0C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84496" y="2573975"/>
            <a:ext cx="711200" cy="711200"/>
          </a:xfrm>
          <a:prstGeom prst="rect">
            <a:avLst/>
          </a:prstGeom>
        </p:spPr>
      </p:pic>
      <p:sp>
        <p:nvSpPr>
          <p:cNvPr id="47" name="テキスト ボックス 46">
            <a:extLst>
              <a:ext uri="{FF2B5EF4-FFF2-40B4-BE49-F238E27FC236}">
                <a16:creationId xmlns:a16="http://schemas.microsoft.com/office/drawing/2014/main" id="{23022E71-CEE3-4746-B04F-D80DBA8A0851}"/>
              </a:ext>
            </a:extLst>
          </p:cNvPr>
          <p:cNvSpPr txBox="1"/>
          <p:nvPr/>
        </p:nvSpPr>
        <p:spPr>
          <a:xfrm>
            <a:off x="5350838" y="3308898"/>
            <a:ext cx="1357419" cy="276999"/>
          </a:xfrm>
          <a:prstGeom prst="rect">
            <a:avLst/>
          </a:prstGeom>
          <a:noFill/>
        </p:spPr>
        <p:txBody>
          <a:bodyPr wrap="square" rtlCol="0">
            <a:spAutoFit/>
          </a:bodyPr>
          <a:lstStyle/>
          <a:p>
            <a:pPr algn="ctr"/>
            <a:r>
              <a:rPr kumimoji="1" lang="ja-JP" altLang="en-US" sz="1200"/>
              <a:t>換気</a:t>
            </a:r>
            <a:r>
              <a:rPr kumimoji="1" lang="en-US" altLang="ja-JP" sz="1200" dirty="0"/>
              <a:t>2</a:t>
            </a:r>
            <a:r>
              <a:rPr kumimoji="1" lang="ja-JP" altLang="en-US" sz="1200"/>
              <a:t>時間以上</a:t>
            </a:r>
          </a:p>
        </p:txBody>
      </p:sp>
      <p:pic>
        <p:nvPicPr>
          <p:cNvPr id="48" name="図 47">
            <a:extLst>
              <a:ext uri="{FF2B5EF4-FFF2-40B4-BE49-F238E27FC236}">
                <a16:creationId xmlns:a16="http://schemas.microsoft.com/office/drawing/2014/main" id="{2E478285-7EFF-F444-A865-633EF38F1144}"/>
              </a:ext>
            </a:extLst>
          </p:cNvPr>
          <p:cNvPicPr>
            <a:picLocks noChangeAspect="1"/>
          </p:cNvPicPr>
          <p:nvPr/>
        </p:nvPicPr>
        <p:blipFill>
          <a:blip r:embed="rId3"/>
          <a:stretch>
            <a:fillRect/>
          </a:stretch>
        </p:blipFill>
        <p:spPr>
          <a:xfrm>
            <a:off x="5303604" y="3929700"/>
            <a:ext cx="985583" cy="985583"/>
          </a:xfrm>
          <a:prstGeom prst="rect">
            <a:avLst/>
          </a:prstGeom>
        </p:spPr>
      </p:pic>
      <p:sp>
        <p:nvSpPr>
          <p:cNvPr id="49" name="テキスト ボックス 48">
            <a:extLst>
              <a:ext uri="{FF2B5EF4-FFF2-40B4-BE49-F238E27FC236}">
                <a16:creationId xmlns:a16="http://schemas.microsoft.com/office/drawing/2014/main" id="{566A9193-CF98-EE49-8B32-B51FF75C6EE8}"/>
              </a:ext>
            </a:extLst>
          </p:cNvPr>
          <p:cNvSpPr txBox="1"/>
          <p:nvPr/>
        </p:nvSpPr>
        <p:spPr>
          <a:xfrm>
            <a:off x="4986527" y="4915283"/>
            <a:ext cx="1066800" cy="276999"/>
          </a:xfrm>
          <a:prstGeom prst="rect">
            <a:avLst/>
          </a:prstGeom>
          <a:noFill/>
        </p:spPr>
        <p:txBody>
          <a:bodyPr wrap="square" rtlCol="0">
            <a:spAutoFit/>
          </a:bodyPr>
          <a:lstStyle/>
          <a:p>
            <a:pPr algn="ctr"/>
            <a:r>
              <a:rPr kumimoji="1" lang="ja-JP" altLang="en-US" sz="1200"/>
              <a:t>清掃入室</a:t>
            </a:r>
          </a:p>
        </p:txBody>
      </p:sp>
      <p:pic>
        <p:nvPicPr>
          <p:cNvPr id="50" name="図 49">
            <a:extLst>
              <a:ext uri="{FF2B5EF4-FFF2-40B4-BE49-F238E27FC236}">
                <a16:creationId xmlns:a16="http://schemas.microsoft.com/office/drawing/2014/main" id="{D278C41C-A4F1-E046-AEDE-6D307B0BB7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55759" y="4182433"/>
            <a:ext cx="607892" cy="592437"/>
          </a:xfrm>
          <a:prstGeom prst="rect">
            <a:avLst/>
          </a:prstGeom>
        </p:spPr>
      </p:pic>
      <p:sp>
        <p:nvSpPr>
          <p:cNvPr id="51" name="下矢印 50">
            <a:extLst>
              <a:ext uri="{FF2B5EF4-FFF2-40B4-BE49-F238E27FC236}">
                <a16:creationId xmlns:a16="http://schemas.microsoft.com/office/drawing/2014/main" id="{6389108C-4DCE-C843-85EC-A70E85C4E3D6}"/>
              </a:ext>
            </a:extLst>
          </p:cNvPr>
          <p:cNvSpPr/>
          <p:nvPr/>
        </p:nvSpPr>
        <p:spPr>
          <a:xfrm>
            <a:off x="4937594" y="3598636"/>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3" name="図 52">
            <a:extLst>
              <a:ext uri="{FF2B5EF4-FFF2-40B4-BE49-F238E27FC236}">
                <a16:creationId xmlns:a16="http://schemas.microsoft.com/office/drawing/2014/main" id="{5459D2D0-DCA4-0841-958D-B0EFF02D791C}"/>
              </a:ext>
            </a:extLst>
          </p:cNvPr>
          <p:cNvPicPr>
            <a:picLocks noChangeAspect="1"/>
          </p:cNvPicPr>
          <p:nvPr/>
        </p:nvPicPr>
        <p:blipFill>
          <a:blip r:embed="rId6"/>
          <a:stretch>
            <a:fillRect/>
          </a:stretch>
        </p:blipFill>
        <p:spPr>
          <a:xfrm>
            <a:off x="4763829" y="5636758"/>
            <a:ext cx="684083" cy="528216"/>
          </a:xfrm>
          <a:prstGeom prst="rect">
            <a:avLst/>
          </a:prstGeom>
        </p:spPr>
      </p:pic>
      <p:sp>
        <p:nvSpPr>
          <p:cNvPr id="54" name="テキスト ボックス 53">
            <a:extLst>
              <a:ext uri="{FF2B5EF4-FFF2-40B4-BE49-F238E27FC236}">
                <a16:creationId xmlns:a16="http://schemas.microsoft.com/office/drawing/2014/main" id="{E5A78A12-1347-144B-90B5-6EF521ADCE39}"/>
              </a:ext>
            </a:extLst>
          </p:cNvPr>
          <p:cNvSpPr txBox="1"/>
          <p:nvPr/>
        </p:nvSpPr>
        <p:spPr>
          <a:xfrm>
            <a:off x="4695053" y="6108851"/>
            <a:ext cx="835670" cy="276999"/>
          </a:xfrm>
          <a:prstGeom prst="rect">
            <a:avLst/>
          </a:prstGeom>
          <a:noFill/>
        </p:spPr>
        <p:txBody>
          <a:bodyPr wrap="square" rtlCol="0">
            <a:spAutoFit/>
          </a:bodyPr>
          <a:lstStyle/>
          <a:p>
            <a:pPr algn="ctr"/>
            <a:r>
              <a:rPr kumimoji="1" lang="ja-JP" altLang="en-US" sz="1200"/>
              <a:t>リネン</a:t>
            </a:r>
          </a:p>
        </p:txBody>
      </p:sp>
      <p:sp>
        <p:nvSpPr>
          <p:cNvPr id="55" name="下矢印 54">
            <a:extLst>
              <a:ext uri="{FF2B5EF4-FFF2-40B4-BE49-F238E27FC236}">
                <a16:creationId xmlns:a16="http://schemas.microsoft.com/office/drawing/2014/main" id="{6F97DC36-3FBF-204C-96AF-8C6FF929718B}"/>
              </a:ext>
            </a:extLst>
          </p:cNvPr>
          <p:cNvSpPr/>
          <p:nvPr/>
        </p:nvSpPr>
        <p:spPr>
          <a:xfrm>
            <a:off x="4937594" y="5224236"/>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F9333FBD-5C48-D540-9010-B549D546D636}"/>
              </a:ext>
            </a:extLst>
          </p:cNvPr>
          <p:cNvPicPr>
            <a:picLocks noChangeAspect="1"/>
          </p:cNvPicPr>
          <p:nvPr/>
        </p:nvPicPr>
        <p:blipFill>
          <a:blip r:embed="rId7"/>
          <a:stretch>
            <a:fillRect/>
          </a:stretch>
        </p:blipFill>
        <p:spPr>
          <a:xfrm>
            <a:off x="5484496" y="5246347"/>
            <a:ext cx="948568" cy="948568"/>
          </a:xfrm>
          <a:prstGeom prst="rect">
            <a:avLst/>
          </a:prstGeom>
        </p:spPr>
      </p:pic>
      <p:sp>
        <p:nvSpPr>
          <p:cNvPr id="56" name="テキスト ボックス 55">
            <a:extLst>
              <a:ext uri="{FF2B5EF4-FFF2-40B4-BE49-F238E27FC236}">
                <a16:creationId xmlns:a16="http://schemas.microsoft.com/office/drawing/2014/main" id="{7612B78D-3EAC-7D45-BD7F-57C8BFA588CC}"/>
              </a:ext>
            </a:extLst>
          </p:cNvPr>
          <p:cNvSpPr txBox="1"/>
          <p:nvPr/>
        </p:nvSpPr>
        <p:spPr>
          <a:xfrm>
            <a:off x="5303604" y="6108851"/>
            <a:ext cx="1357419" cy="276999"/>
          </a:xfrm>
          <a:prstGeom prst="rect">
            <a:avLst/>
          </a:prstGeom>
          <a:noFill/>
        </p:spPr>
        <p:txBody>
          <a:bodyPr wrap="square" rtlCol="0">
            <a:spAutoFit/>
          </a:bodyPr>
          <a:lstStyle/>
          <a:p>
            <a:pPr algn="ctr"/>
            <a:r>
              <a:rPr kumimoji="1" lang="ja-JP" altLang="en-US" sz="1200"/>
              <a:t>専用ビニール袋</a:t>
            </a:r>
          </a:p>
        </p:txBody>
      </p:sp>
      <p:pic>
        <p:nvPicPr>
          <p:cNvPr id="8" name="図 7">
            <a:extLst>
              <a:ext uri="{FF2B5EF4-FFF2-40B4-BE49-F238E27FC236}">
                <a16:creationId xmlns:a16="http://schemas.microsoft.com/office/drawing/2014/main" id="{9AFB4A7C-27FA-AE45-8F02-8815E7A4B42D}"/>
              </a:ext>
            </a:extLst>
          </p:cNvPr>
          <p:cNvPicPr>
            <a:picLocks noChangeAspect="1"/>
          </p:cNvPicPr>
          <p:nvPr/>
        </p:nvPicPr>
        <p:blipFill>
          <a:blip r:embed="rId8"/>
          <a:stretch>
            <a:fillRect/>
          </a:stretch>
        </p:blipFill>
        <p:spPr>
          <a:xfrm>
            <a:off x="4889165" y="6958659"/>
            <a:ext cx="1156058" cy="869284"/>
          </a:xfrm>
          <a:prstGeom prst="rect">
            <a:avLst/>
          </a:prstGeom>
        </p:spPr>
      </p:pic>
      <p:sp>
        <p:nvSpPr>
          <p:cNvPr id="57" name="下矢印 56">
            <a:extLst>
              <a:ext uri="{FF2B5EF4-FFF2-40B4-BE49-F238E27FC236}">
                <a16:creationId xmlns:a16="http://schemas.microsoft.com/office/drawing/2014/main" id="{6E4648ED-C37B-EC42-AF1C-640F110A45B9}"/>
              </a:ext>
            </a:extLst>
          </p:cNvPr>
          <p:cNvSpPr/>
          <p:nvPr/>
        </p:nvSpPr>
        <p:spPr>
          <a:xfrm>
            <a:off x="4937594" y="6506936"/>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54F39922-725B-984B-99C0-C333CD429A71}"/>
              </a:ext>
            </a:extLst>
          </p:cNvPr>
          <p:cNvSpPr txBox="1"/>
          <p:nvPr/>
        </p:nvSpPr>
        <p:spPr>
          <a:xfrm>
            <a:off x="4897204" y="7709051"/>
            <a:ext cx="1357419" cy="276999"/>
          </a:xfrm>
          <a:prstGeom prst="rect">
            <a:avLst/>
          </a:prstGeom>
          <a:noFill/>
        </p:spPr>
        <p:txBody>
          <a:bodyPr wrap="square" rtlCol="0">
            <a:spAutoFit/>
          </a:bodyPr>
          <a:lstStyle/>
          <a:p>
            <a:pPr algn="ctr"/>
            <a:r>
              <a:rPr kumimoji="1" lang="ja-JP" altLang="en-US" sz="1200"/>
              <a:t>専用ビニール袋</a:t>
            </a:r>
          </a:p>
        </p:txBody>
      </p:sp>
      <p:pic>
        <p:nvPicPr>
          <p:cNvPr id="10" name="図 9">
            <a:extLst>
              <a:ext uri="{FF2B5EF4-FFF2-40B4-BE49-F238E27FC236}">
                <a16:creationId xmlns:a16="http://schemas.microsoft.com/office/drawing/2014/main" id="{1E2BCD3E-B2EA-1A43-B222-AE8211156A9E}"/>
              </a:ext>
            </a:extLst>
          </p:cNvPr>
          <p:cNvPicPr>
            <a:picLocks noChangeAspect="1"/>
          </p:cNvPicPr>
          <p:nvPr/>
        </p:nvPicPr>
        <p:blipFill>
          <a:blip r:embed="rId9"/>
          <a:stretch>
            <a:fillRect/>
          </a:stretch>
        </p:blipFill>
        <p:spPr>
          <a:xfrm>
            <a:off x="559697" y="7871982"/>
            <a:ext cx="1051976" cy="1783010"/>
          </a:xfrm>
          <a:prstGeom prst="rect">
            <a:avLst/>
          </a:prstGeom>
        </p:spPr>
      </p:pic>
      <p:sp>
        <p:nvSpPr>
          <p:cNvPr id="62" name="テキスト ボックス 61">
            <a:extLst>
              <a:ext uri="{FF2B5EF4-FFF2-40B4-BE49-F238E27FC236}">
                <a16:creationId xmlns:a16="http://schemas.microsoft.com/office/drawing/2014/main" id="{F0DCD717-B245-4442-861C-BC0DFF48EF66}"/>
              </a:ext>
            </a:extLst>
          </p:cNvPr>
          <p:cNvSpPr txBox="1"/>
          <p:nvPr/>
        </p:nvSpPr>
        <p:spPr>
          <a:xfrm>
            <a:off x="1520052" y="7925183"/>
            <a:ext cx="1908947" cy="276999"/>
          </a:xfrm>
          <a:prstGeom prst="rect">
            <a:avLst/>
          </a:prstGeom>
          <a:noFill/>
        </p:spPr>
        <p:txBody>
          <a:bodyPr wrap="square" rtlCol="0">
            <a:spAutoFit/>
          </a:bodyPr>
          <a:lstStyle/>
          <a:p>
            <a:r>
              <a:rPr kumimoji="1" lang="ja-JP" altLang="en-US" sz="1200"/>
              <a:t>専用使い捨てキャップ</a:t>
            </a:r>
          </a:p>
        </p:txBody>
      </p:sp>
      <p:sp>
        <p:nvSpPr>
          <p:cNvPr id="63" name="テキスト ボックス 62">
            <a:extLst>
              <a:ext uri="{FF2B5EF4-FFF2-40B4-BE49-F238E27FC236}">
                <a16:creationId xmlns:a16="http://schemas.microsoft.com/office/drawing/2014/main" id="{F30FDDE7-E4DB-6645-8BF8-3B3B689EED70}"/>
              </a:ext>
            </a:extLst>
          </p:cNvPr>
          <p:cNvSpPr txBox="1"/>
          <p:nvPr/>
        </p:nvSpPr>
        <p:spPr>
          <a:xfrm>
            <a:off x="1520052" y="8306183"/>
            <a:ext cx="1908947" cy="276999"/>
          </a:xfrm>
          <a:prstGeom prst="rect">
            <a:avLst/>
          </a:prstGeom>
          <a:noFill/>
        </p:spPr>
        <p:txBody>
          <a:bodyPr wrap="square" rtlCol="0">
            <a:spAutoFit/>
          </a:bodyPr>
          <a:lstStyle/>
          <a:p>
            <a:r>
              <a:rPr kumimoji="1" lang="ja-JP" altLang="en-US" sz="1200"/>
              <a:t>専用使い捨てマスク</a:t>
            </a:r>
          </a:p>
        </p:txBody>
      </p:sp>
      <p:sp>
        <p:nvSpPr>
          <p:cNvPr id="64" name="テキスト ボックス 63">
            <a:extLst>
              <a:ext uri="{FF2B5EF4-FFF2-40B4-BE49-F238E27FC236}">
                <a16:creationId xmlns:a16="http://schemas.microsoft.com/office/drawing/2014/main" id="{EEBA11C9-845B-2F4F-BA5B-B9771E85DD84}"/>
              </a:ext>
            </a:extLst>
          </p:cNvPr>
          <p:cNvSpPr txBox="1"/>
          <p:nvPr/>
        </p:nvSpPr>
        <p:spPr>
          <a:xfrm>
            <a:off x="1520052" y="8661783"/>
            <a:ext cx="1908947" cy="276999"/>
          </a:xfrm>
          <a:prstGeom prst="rect">
            <a:avLst/>
          </a:prstGeom>
          <a:noFill/>
        </p:spPr>
        <p:txBody>
          <a:bodyPr wrap="square" rtlCol="0">
            <a:spAutoFit/>
          </a:bodyPr>
          <a:lstStyle/>
          <a:p>
            <a:r>
              <a:rPr kumimoji="1" lang="ja-JP" altLang="en-US" sz="1200"/>
              <a:t>専用使い捨て手袋</a:t>
            </a:r>
          </a:p>
        </p:txBody>
      </p:sp>
      <p:sp>
        <p:nvSpPr>
          <p:cNvPr id="65" name="下矢印 64">
            <a:extLst>
              <a:ext uri="{FF2B5EF4-FFF2-40B4-BE49-F238E27FC236}">
                <a16:creationId xmlns:a16="http://schemas.microsoft.com/office/drawing/2014/main" id="{E0C7C234-6E20-8E40-9401-5F5930C29B8A}"/>
              </a:ext>
            </a:extLst>
          </p:cNvPr>
          <p:cNvSpPr/>
          <p:nvPr/>
        </p:nvSpPr>
        <p:spPr>
          <a:xfrm>
            <a:off x="4937594" y="8107136"/>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A7E92189-BCAF-3F49-9311-706C2A858D55}"/>
              </a:ext>
            </a:extLst>
          </p:cNvPr>
          <p:cNvSpPr txBox="1"/>
          <p:nvPr/>
        </p:nvSpPr>
        <p:spPr>
          <a:xfrm>
            <a:off x="4372798" y="8661783"/>
            <a:ext cx="1942474" cy="276999"/>
          </a:xfrm>
          <a:prstGeom prst="rect">
            <a:avLst/>
          </a:prstGeom>
          <a:noFill/>
        </p:spPr>
        <p:txBody>
          <a:bodyPr wrap="square" rtlCol="0">
            <a:spAutoFit/>
          </a:bodyPr>
          <a:lstStyle/>
          <a:p>
            <a:pPr algn="ctr"/>
            <a:r>
              <a:rPr lang="ja-JP" altLang="en-US" sz="1200"/>
              <a:t>ジア塩素による清拭消毒</a:t>
            </a:r>
            <a:endParaRPr kumimoji="1" lang="ja-JP" altLang="en-US" sz="1200"/>
          </a:p>
        </p:txBody>
      </p:sp>
      <p:sp>
        <p:nvSpPr>
          <p:cNvPr id="67" name="下矢印 66">
            <a:extLst>
              <a:ext uri="{FF2B5EF4-FFF2-40B4-BE49-F238E27FC236}">
                <a16:creationId xmlns:a16="http://schemas.microsoft.com/office/drawing/2014/main" id="{8CEBDD72-66EC-F449-9890-467079F4D3EC}"/>
              </a:ext>
            </a:extLst>
          </p:cNvPr>
          <p:cNvSpPr/>
          <p:nvPr/>
        </p:nvSpPr>
        <p:spPr>
          <a:xfrm>
            <a:off x="4937594" y="8956222"/>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a:extLst>
              <a:ext uri="{FF2B5EF4-FFF2-40B4-BE49-F238E27FC236}">
                <a16:creationId xmlns:a16="http://schemas.microsoft.com/office/drawing/2014/main" id="{9CD1BA5E-DFCF-3F44-837B-7EF566568712}"/>
              </a:ext>
            </a:extLst>
          </p:cNvPr>
          <p:cNvSpPr txBox="1"/>
          <p:nvPr/>
        </p:nvSpPr>
        <p:spPr>
          <a:xfrm>
            <a:off x="4219597" y="9554411"/>
            <a:ext cx="1942474" cy="276999"/>
          </a:xfrm>
          <a:prstGeom prst="rect">
            <a:avLst/>
          </a:prstGeom>
          <a:noFill/>
        </p:spPr>
        <p:txBody>
          <a:bodyPr wrap="square" rtlCol="0">
            <a:spAutoFit/>
          </a:bodyPr>
          <a:lstStyle/>
          <a:p>
            <a:pPr algn="ctr"/>
            <a:r>
              <a:rPr lang="ja-JP" altLang="en-US" sz="1200"/>
              <a:t>通常清掃</a:t>
            </a:r>
            <a:endParaRPr kumimoji="1" lang="ja-JP" altLang="en-US" sz="1200"/>
          </a:p>
        </p:txBody>
      </p:sp>
      <p:sp>
        <p:nvSpPr>
          <p:cNvPr id="43" name="正方形/長方形 42">
            <a:extLst>
              <a:ext uri="{FF2B5EF4-FFF2-40B4-BE49-F238E27FC236}">
                <a16:creationId xmlns:a16="http://schemas.microsoft.com/office/drawing/2014/main" id="{8845695B-C870-A24C-AF9E-9C58E429ACB8}"/>
              </a:ext>
            </a:extLst>
          </p:cNvPr>
          <p:cNvSpPr/>
          <p:nvPr/>
        </p:nvSpPr>
        <p:spPr>
          <a:xfrm rot="5400000">
            <a:off x="289021" y="4626799"/>
            <a:ext cx="7783513" cy="28645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Class V</a:t>
            </a:r>
            <a:endParaRPr kumimoji="1" lang="ja-JP" altLang="en-US"/>
          </a:p>
        </p:txBody>
      </p:sp>
      <p:sp>
        <p:nvSpPr>
          <p:cNvPr id="44" name="正方形/長方形 43">
            <a:extLst>
              <a:ext uri="{FF2B5EF4-FFF2-40B4-BE49-F238E27FC236}">
                <a16:creationId xmlns:a16="http://schemas.microsoft.com/office/drawing/2014/main" id="{2AEB4704-B064-3041-9D5A-3AD0041486B1}"/>
              </a:ext>
            </a:extLst>
          </p:cNvPr>
          <p:cNvSpPr/>
          <p:nvPr/>
        </p:nvSpPr>
        <p:spPr>
          <a:xfrm rot="5400000">
            <a:off x="3725868" y="9040826"/>
            <a:ext cx="903352" cy="292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Class IV</a:t>
            </a:r>
            <a:endParaRPr kumimoji="1" lang="ja-JP" altLang="en-US"/>
          </a:p>
        </p:txBody>
      </p:sp>
      <p:sp>
        <p:nvSpPr>
          <p:cNvPr id="4" name="スライド番号プレースホルダー 3">
            <a:extLst>
              <a:ext uri="{FF2B5EF4-FFF2-40B4-BE49-F238E27FC236}">
                <a16:creationId xmlns:a16="http://schemas.microsoft.com/office/drawing/2014/main" id="{EA47F268-0EF4-9340-9EAC-1F62C2B19F3C}"/>
              </a:ext>
            </a:extLst>
          </p:cNvPr>
          <p:cNvSpPr>
            <a:spLocks noGrp="1"/>
          </p:cNvSpPr>
          <p:nvPr>
            <p:ph type="sldNum" sz="quarter" idx="12"/>
          </p:nvPr>
        </p:nvSpPr>
        <p:spPr/>
        <p:txBody>
          <a:bodyPr/>
          <a:lstStyle/>
          <a:p>
            <a:fld id="{D26F39CE-828E-974C-A2DD-8D56C23B278A}" type="slidenum">
              <a:rPr kumimoji="1" lang="ja-JP" altLang="en-US" smtClean="0"/>
              <a:t>46</a:t>
            </a:fld>
            <a:endParaRPr kumimoji="1" lang="ja-JP" altLang="en-US"/>
          </a:p>
        </p:txBody>
      </p:sp>
    </p:spTree>
    <p:extLst>
      <p:ext uri="{BB962C8B-B14F-4D97-AF65-F5344CB8AC3E}">
        <p14:creationId xmlns:p14="http://schemas.microsoft.com/office/powerpoint/2010/main" val="4228764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DB420AA-B3DF-1B43-B0AA-2BCD8F84ADA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721206" y="8351169"/>
            <a:ext cx="2446630" cy="1402734"/>
          </a:xfrm>
          <a:prstGeom prst="rect">
            <a:avLst/>
          </a:prstGeom>
        </p:spPr>
      </p:pic>
      <p:sp>
        <p:nvSpPr>
          <p:cNvPr id="6" name="正方形/長方形 5">
            <a:extLst>
              <a:ext uri="{FF2B5EF4-FFF2-40B4-BE49-F238E27FC236}">
                <a16:creationId xmlns:a16="http://schemas.microsoft.com/office/drawing/2014/main" id="{634C374D-D19B-474C-9635-F260E51BAAD3}"/>
              </a:ext>
            </a:extLst>
          </p:cNvPr>
          <p:cNvSpPr/>
          <p:nvPr/>
        </p:nvSpPr>
        <p:spPr>
          <a:xfrm>
            <a:off x="516442" y="680119"/>
            <a:ext cx="1800493" cy="369332"/>
          </a:xfrm>
          <a:prstGeom prst="rect">
            <a:avLst/>
          </a:prstGeom>
        </p:spPr>
        <p:txBody>
          <a:bodyPr wrap="none">
            <a:spAutoFit/>
          </a:bodyPr>
          <a:lstStyle/>
          <a:p>
            <a:r>
              <a:rPr lang="ja-JP" altLang="en-US" b="1">
                <a:solidFill>
                  <a:srgbClr val="333333"/>
                </a:solidFill>
                <a:latin typeface="+mn-ea"/>
              </a:rPr>
              <a:t>換気のポイント</a:t>
            </a:r>
            <a:endParaRPr lang="ja-JP" altLang="en-US" b="1" i="0" u="none" strike="noStrike">
              <a:solidFill>
                <a:srgbClr val="333333"/>
              </a:solidFill>
              <a:effectLst/>
              <a:latin typeface="+mn-ea"/>
            </a:endParaRPr>
          </a:p>
        </p:txBody>
      </p:sp>
      <p:pic>
        <p:nvPicPr>
          <p:cNvPr id="7" name="図 6">
            <a:extLst>
              <a:ext uri="{FF2B5EF4-FFF2-40B4-BE49-F238E27FC236}">
                <a16:creationId xmlns:a16="http://schemas.microsoft.com/office/drawing/2014/main" id="{697E44A0-4145-9443-846A-2264111DD988}"/>
              </a:ext>
            </a:extLst>
          </p:cNvPr>
          <p:cNvPicPr>
            <a:picLocks noChangeAspect="1"/>
          </p:cNvPicPr>
          <p:nvPr/>
        </p:nvPicPr>
        <p:blipFill>
          <a:blip r:embed="rId3"/>
          <a:stretch>
            <a:fillRect/>
          </a:stretch>
        </p:blipFill>
        <p:spPr>
          <a:xfrm>
            <a:off x="516442" y="1049451"/>
            <a:ext cx="2590800" cy="2235200"/>
          </a:xfrm>
          <a:prstGeom prst="rect">
            <a:avLst/>
          </a:prstGeom>
        </p:spPr>
      </p:pic>
      <p:sp>
        <p:nvSpPr>
          <p:cNvPr id="8" name="正方形/長方形 7">
            <a:extLst>
              <a:ext uri="{FF2B5EF4-FFF2-40B4-BE49-F238E27FC236}">
                <a16:creationId xmlns:a16="http://schemas.microsoft.com/office/drawing/2014/main" id="{26613335-2E0B-834C-A720-E2A7CFB08E53}"/>
              </a:ext>
            </a:extLst>
          </p:cNvPr>
          <p:cNvSpPr/>
          <p:nvPr/>
        </p:nvSpPr>
        <p:spPr>
          <a:xfrm>
            <a:off x="3352800" y="1630370"/>
            <a:ext cx="3183442" cy="923330"/>
          </a:xfrm>
          <a:prstGeom prst="rect">
            <a:avLst/>
          </a:prstGeom>
        </p:spPr>
        <p:txBody>
          <a:bodyPr wrap="square">
            <a:spAutoFit/>
          </a:bodyPr>
          <a:lstStyle/>
          <a:p>
            <a:r>
              <a:rPr lang="en-US" altLang="ja-JP" dirty="0"/>
              <a:t>2</a:t>
            </a:r>
            <a:r>
              <a:rPr lang="ja-JP" altLang="en-US"/>
              <a:t>時間以上換気を行なってください。換気中は在室をしないようにしてください。</a:t>
            </a:r>
          </a:p>
        </p:txBody>
      </p:sp>
      <p:sp>
        <p:nvSpPr>
          <p:cNvPr id="10" name="正方形/長方形 9">
            <a:extLst>
              <a:ext uri="{FF2B5EF4-FFF2-40B4-BE49-F238E27FC236}">
                <a16:creationId xmlns:a16="http://schemas.microsoft.com/office/drawing/2014/main" id="{8E5D3939-3461-6942-9080-8A19E1709795}"/>
              </a:ext>
            </a:extLst>
          </p:cNvPr>
          <p:cNvSpPr/>
          <p:nvPr/>
        </p:nvSpPr>
        <p:spPr>
          <a:xfrm>
            <a:off x="516442" y="3793433"/>
            <a:ext cx="1800493" cy="369332"/>
          </a:xfrm>
          <a:prstGeom prst="rect">
            <a:avLst/>
          </a:prstGeom>
        </p:spPr>
        <p:txBody>
          <a:bodyPr wrap="none">
            <a:spAutoFit/>
          </a:bodyPr>
          <a:lstStyle/>
          <a:p>
            <a:r>
              <a:rPr lang="ja-JP" altLang="en-US" b="1">
                <a:latin typeface="+mn-ea"/>
              </a:rPr>
              <a:t>清拭の</a:t>
            </a:r>
            <a:r>
              <a:rPr lang="ja-JP" altLang="en-US" b="1">
                <a:solidFill>
                  <a:srgbClr val="333333"/>
                </a:solidFill>
                <a:latin typeface="+mn-ea"/>
              </a:rPr>
              <a:t>ポイント</a:t>
            </a:r>
            <a:endParaRPr lang="ja-JP" altLang="en-US" b="1" i="0" u="none" strike="noStrike">
              <a:solidFill>
                <a:srgbClr val="333333"/>
              </a:solidFill>
              <a:effectLst/>
              <a:latin typeface="+mn-ea"/>
            </a:endParaRPr>
          </a:p>
        </p:txBody>
      </p:sp>
      <p:pic>
        <p:nvPicPr>
          <p:cNvPr id="11" name="図 10">
            <a:extLst>
              <a:ext uri="{FF2B5EF4-FFF2-40B4-BE49-F238E27FC236}">
                <a16:creationId xmlns:a16="http://schemas.microsoft.com/office/drawing/2014/main" id="{5C3AA904-EA34-824B-B40D-30E1DC0CF92E}"/>
              </a:ext>
            </a:extLst>
          </p:cNvPr>
          <p:cNvPicPr>
            <a:picLocks noChangeAspect="1"/>
          </p:cNvPicPr>
          <p:nvPr/>
        </p:nvPicPr>
        <p:blipFill>
          <a:blip r:embed="rId4"/>
          <a:stretch>
            <a:fillRect/>
          </a:stretch>
        </p:blipFill>
        <p:spPr>
          <a:xfrm>
            <a:off x="436511" y="4194973"/>
            <a:ext cx="2750661" cy="1704635"/>
          </a:xfrm>
          <a:prstGeom prst="rect">
            <a:avLst/>
          </a:prstGeom>
        </p:spPr>
      </p:pic>
      <p:sp>
        <p:nvSpPr>
          <p:cNvPr id="12" name="正方形/長方形 11">
            <a:extLst>
              <a:ext uri="{FF2B5EF4-FFF2-40B4-BE49-F238E27FC236}">
                <a16:creationId xmlns:a16="http://schemas.microsoft.com/office/drawing/2014/main" id="{25BDBE58-2F9C-254A-BAED-8A437A962A0B}"/>
              </a:ext>
            </a:extLst>
          </p:cNvPr>
          <p:cNvSpPr/>
          <p:nvPr/>
        </p:nvSpPr>
        <p:spPr>
          <a:xfrm>
            <a:off x="3352800" y="4615500"/>
            <a:ext cx="3183442" cy="646331"/>
          </a:xfrm>
          <a:prstGeom prst="rect">
            <a:avLst/>
          </a:prstGeom>
        </p:spPr>
        <p:txBody>
          <a:bodyPr wrap="square">
            <a:spAutoFit/>
          </a:bodyPr>
          <a:lstStyle/>
          <a:p>
            <a:r>
              <a:rPr lang="ja-JP" altLang="en-US"/>
              <a:t>ジア塩素溶液の入った</a:t>
            </a:r>
            <a:endParaRPr lang="en-US" altLang="ja-JP" dirty="0"/>
          </a:p>
          <a:p>
            <a:r>
              <a:rPr lang="ja-JP" altLang="en-US"/>
              <a:t>スプレーを噴霧します。</a:t>
            </a:r>
          </a:p>
        </p:txBody>
      </p:sp>
      <p:pic>
        <p:nvPicPr>
          <p:cNvPr id="13" name="図 12">
            <a:extLst>
              <a:ext uri="{FF2B5EF4-FFF2-40B4-BE49-F238E27FC236}">
                <a16:creationId xmlns:a16="http://schemas.microsoft.com/office/drawing/2014/main" id="{A42AD172-0068-E047-9DF4-4BA4B974E3C0}"/>
              </a:ext>
            </a:extLst>
          </p:cNvPr>
          <p:cNvPicPr>
            <a:picLocks noChangeAspect="1"/>
          </p:cNvPicPr>
          <p:nvPr/>
        </p:nvPicPr>
        <p:blipFill>
          <a:blip r:embed="rId5"/>
          <a:stretch>
            <a:fillRect/>
          </a:stretch>
        </p:blipFill>
        <p:spPr>
          <a:xfrm>
            <a:off x="436511" y="5899608"/>
            <a:ext cx="2724151" cy="3632201"/>
          </a:xfrm>
          <a:prstGeom prst="rect">
            <a:avLst/>
          </a:prstGeom>
        </p:spPr>
      </p:pic>
      <p:sp>
        <p:nvSpPr>
          <p:cNvPr id="14" name="正方形/長方形 13">
            <a:extLst>
              <a:ext uri="{FF2B5EF4-FFF2-40B4-BE49-F238E27FC236}">
                <a16:creationId xmlns:a16="http://schemas.microsoft.com/office/drawing/2014/main" id="{A0705A68-F50B-0C49-ACA4-944EC5B062A6}"/>
              </a:ext>
            </a:extLst>
          </p:cNvPr>
          <p:cNvSpPr/>
          <p:nvPr/>
        </p:nvSpPr>
        <p:spPr>
          <a:xfrm>
            <a:off x="3352800" y="6251569"/>
            <a:ext cx="3183442" cy="646331"/>
          </a:xfrm>
          <a:prstGeom prst="rect">
            <a:avLst/>
          </a:prstGeom>
        </p:spPr>
        <p:txBody>
          <a:bodyPr wrap="square">
            <a:spAutoFit/>
          </a:bodyPr>
          <a:lstStyle/>
          <a:p>
            <a:r>
              <a:rPr lang="ja-JP" altLang="en-US"/>
              <a:t>拭布で消毒剤を伸ばしつけるように清拭きします。</a:t>
            </a:r>
          </a:p>
        </p:txBody>
      </p:sp>
      <p:pic>
        <p:nvPicPr>
          <p:cNvPr id="15" name="図 14">
            <a:extLst>
              <a:ext uri="{FF2B5EF4-FFF2-40B4-BE49-F238E27FC236}">
                <a16:creationId xmlns:a16="http://schemas.microsoft.com/office/drawing/2014/main" id="{6DBC8E16-A8DE-104E-98F6-C8D544729968}"/>
              </a:ext>
            </a:extLst>
          </p:cNvPr>
          <p:cNvPicPr>
            <a:picLocks noChangeAspect="1"/>
          </p:cNvPicPr>
          <p:nvPr/>
        </p:nvPicPr>
        <p:blipFill>
          <a:blip r:embed="rId6"/>
          <a:stretch>
            <a:fillRect/>
          </a:stretch>
        </p:blipFill>
        <p:spPr>
          <a:xfrm>
            <a:off x="436511" y="8863470"/>
            <a:ext cx="1347693" cy="693961"/>
          </a:xfrm>
          <a:prstGeom prst="rect">
            <a:avLst/>
          </a:prstGeom>
        </p:spPr>
      </p:pic>
      <p:sp>
        <p:nvSpPr>
          <p:cNvPr id="16" name="正方形/長方形 15">
            <a:extLst>
              <a:ext uri="{FF2B5EF4-FFF2-40B4-BE49-F238E27FC236}">
                <a16:creationId xmlns:a16="http://schemas.microsoft.com/office/drawing/2014/main" id="{D68E9595-CE64-8244-B88B-856B7ECF8384}"/>
              </a:ext>
            </a:extLst>
          </p:cNvPr>
          <p:cNvSpPr/>
          <p:nvPr/>
        </p:nvSpPr>
        <p:spPr>
          <a:xfrm>
            <a:off x="3352800" y="7299783"/>
            <a:ext cx="3183442" cy="646331"/>
          </a:xfrm>
          <a:prstGeom prst="rect">
            <a:avLst/>
          </a:prstGeom>
        </p:spPr>
        <p:txBody>
          <a:bodyPr wrap="square">
            <a:spAutoFit/>
          </a:bodyPr>
          <a:lstStyle/>
          <a:p>
            <a:r>
              <a:rPr lang="ja-JP" altLang="en-US"/>
              <a:t>拭布は、消毒面を適宜変えながら清拭します。</a:t>
            </a:r>
          </a:p>
        </p:txBody>
      </p:sp>
      <p:sp>
        <p:nvSpPr>
          <p:cNvPr id="17" name="正方形/長方形 16">
            <a:extLst>
              <a:ext uri="{FF2B5EF4-FFF2-40B4-BE49-F238E27FC236}">
                <a16:creationId xmlns:a16="http://schemas.microsoft.com/office/drawing/2014/main" id="{6D4C7FD3-2CD0-A64C-A0E6-117E77B70136}"/>
              </a:ext>
            </a:extLst>
          </p:cNvPr>
          <p:cNvSpPr/>
          <p:nvPr/>
        </p:nvSpPr>
        <p:spPr>
          <a:xfrm>
            <a:off x="516442" y="194597"/>
            <a:ext cx="4108817" cy="369332"/>
          </a:xfrm>
          <a:prstGeom prst="rect">
            <a:avLst/>
          </a:prstGeom>
          <a:solidFill>
            <a:schemeClr val="accent1"/>
          </a:solidFill>
        </p:spPr>
        <p:txBody>
          <a:bodyPr wrap="none">
            <a:spAutoFit/>
          </a:bodyPr>
          <a:lstStyle/>
          <a:p>
            <a:r>
              <a:rPr lang="ja-JP" altLang="en-US" b="1" i="0" u="none" strike="noStrike">
                <a:solidFill>
                  <a:schemeClr val="bg1"/>
                </a:solidFill>
                <a:effectLst/>
                <a:latin typeface="+mn-ea"/>
              </a:rPr>
              <a:t>発症者していない滞在部屋の清掃手順</a:t>
            </a:r>
          </a:p>
        </p:txBody>
      </p:sp>
      <p:pic>
        <p:nvPicPr>
          <p:cNvPr id="18" name="図 17">
            <a:extLst>
              <a:ext uri="{FF2B5EF4-FFF2-40B4-BE49-F238E27FC236}">
                <a16:creationId xmlns:a16="http://schemas.microsoft.com/office/drawing/2014/main" id="{A6C23017-10E4-1040-B956-AA975752126D}"/>
              </a:ext>
            </a:extLst>
          </p:cNvPr>
          <p:cNvPicPr>
            <a:picLocks noChangeAspect="1"/>
          </p:cNvPicPr>
          <p:nvPr/>
        </p:nvPicPr>
        <p:blipFill>
          <a:blip r:embed="rId7"/>
          <a:stretch>
            <a:fillRect/>
          </a:stretch>
        </p:blipFill>
        <p:spPr>
          <a:xfrm>
            <a:off x="1784204" y="8532828"/>
            <a:ext cx="1372581" cy="1024603"/>
          </a:xfrm>
          <a:prstGeom prst="rect">
            <a:avLst/>
          </a:prstGeom>
        </p:spPr>
      </p:pic>
      <p:sp>
        <p:nvSpPr>
          <p:cNvPr id="3" name="スライド番号プレースホルダー 2">
            <a:extLst>
              <a:ext uri="{FF2B5EF4-FFF2-40B4-BE49-F238E27FC236}">
                <a16:creationId xmlns:a16="http://schemas.microsoft.com/office/drawing/2014/main" id="{60C8E811-32B8-9542-87F0-69BCAEA9B9A1}"/>
              </a:ext>
            </a:extLst>
          </p:cNvPr>
          <p:cNvSpPr>
            <a:spLocks noGrp="1"/>
          </p:cNvSpPr>
          <p:nvPr>
            <p:ph type="sldNum" sz="quarter" idx="12"/>
          </p:nvPr>
        </p:nvSpPr>
        <p:spPr/>
        <p:txBody>
          <a:bodyPr/>
          <a:lstStyle/>
          <a:p>
            <a:fld id="{D26F39CE-828E-974C-A2DD-8D56C23B278A}" type="slidenum">
              <a:rPr kumimoji="1" lang="ja-JP" altLang="en-US" smtClean="0"/>
              <a:t>47</a:t>
            </a:fld>
            <a:endParaRPr kumimoji="1" lang="ja-JP" altLang="en-US"/>
          </a:p>
        </p:txBody>
      </p:sp>
    </p:spTree>
    <p:extLst>
      <p:ext uri="{BB962C8B-B14F-4D97-AF65-F5344CB8AC3E}">
        <p14:creationId xmlns:p14="http://schemas.microsoft.com/office/powerpoint/2010/main" val="2519470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634C374D-D19B-474C-9635-F260E51BAAD3}"/>
              </a:ext>
            </a:extLst>
          </p:cNvPr>
          <p:cNvSpPr/>
          <p:nvPr/>
        </p:nvSpPr>
        <p:spPr>
          <a:xfrm>
            <a:off x="516442" y="3755092"/>
            <a:ext cx="646331" cy="369332"/>
          </a:xfrm>
          <a:prstGeom prst="rect">
            <a:avLst/>
          </a:prstGeom>
        </p:spPr>
        <p:txBody>
          <a:bodyPr wrap="none">
            <a:spAutoFit/>
          </a:bodyPr>
          <a:lstStyle/>
          <a:p>
            <a:r>
              <a:rPr lang="ja-JP" altLang="en-US" b="1">
                <a:solidFill>
                  <a:srgbClr val="333333"/>
                </a:solidFill>
                <a:latin typeface="+mn-ea"/>
              </a:rPr>
              <a:t>換気</a:t>
            </a:r>
            <a:endParaRPr lang="ja-JP" altLang="en-US" b="1" i="0" u="none" strike="noStrike">
              <a:solidFill>
                <a:srgbClr val="333333"/>
              </a:solidFill>
              <a:effectLst/>
              <a:latin typeface="+mn-ea"/>
            </a:endParaRPr>
          </a:p>
        </p:txBody>
      </p:sp>
      <p:pic>
        <p:nvPicPr>
          <p:cNvPr id="7" name="図 6">
            <a:extLst>
              <a:ext uri="{FF2B5EF4-FFF2-40B4-BE49-F238E27FC236}">
                <a16:creationId xmlns:a16="http://schemas.microsoft.com/office/drawing/2014/main" id="{697E44A0-4145-9443-846A-2264111DD988}"/>
              </a:ext>
            </a:extLst>
          </p:cNvPr>
          <p:cNvPicPr>
            <a:picLocks noChangeAspect="1"/>
          </p:cNvPicPr>
          <p:nvPr/>
        </p:nvPicPr>
        <p:blipFill>
          <a:blip r:embed="rId2"/>
          <a:stretch>
            <a:fillRect/>
          </a:stretch>
        </p:blipFill>
        <p:spPr>
          <a:xfrm>
            <a:off x="516442" y="4124424"/>
            <a:ext cx="2590800" cy="2235200"/>
          </a:xfrm>
          <a:prstGeom prst="rect">
            <a:avLst/>
          </a:prstGeom>
        </p:spPr>
      </p:pic>
      <p:sp>
        <p:nvSpPr>
          <p:cNvPr id="8" name="正方形/長方形 7">
            <a:extLst>
              <a:ext uri="{FF2B5EF4-FFF2-40B4-BE49-F238E27FC236}">
                <a16:creationId xmlns:a16="http://schemas.microsoft.com/office/drawing/2014/main" id="{26613335-2E0B-834C-A720-E2A7CFB08E53}"/>
              </a:ext>
            </a:extLst>
          </p:cNvPr>
          <p:cNvSpPr/>
          <p:nvPr/>
        </p:nvSpPr>
        <p:spPr>
          <a:xfrm>
            <a:off x="3352800" y="4705343"/>
            <a:ext cx="3183442" cy="923330"/>
          </a:xfrm>
          <a:prstGeom prst="rect">
            <a:avLst/>
          </a:prstGeom>
        </p:spPr>
        <p:txBody>
          <a:bodyPr wrap="square">
            <a:spAutoFit/>
          </a:bodyPr>
          <a:lstStyle/>
          <a:p>
            <a:r>
              <a:rPr lang="en-US" altLang="ja-JP" dirty="0"/>
              <a:t>2</a:t>
            </a:r>
            <a:r>
              <a:rPr lang="ja-JP" altLang="en-US"/>
              <a:t>時間以上換気を行なってください。換気中は在室をしないようにしてください。</a:t>
            </a:r>
          </a:p>
        </p:txBody>
      </p:sp>
      <p:sp>
        <p:nvSpPr>
          <p:cNvPr id="10" name="正方形/長方形 9">
            <a:extLst>
              <a:ext uri="{FF2B5EF4-FFF2-40B4-BE49-F238E27FC236}">
                <a16:creationId xmlns:a16="http://schemas.microsoft.com/office/drawing/2014/main" id="{8E5D3939-3461-6942-9080-8A19E1709795}"/>
              </a:ext>
            </a:extLst>
          </p:cNvPr>
          <p:cNvSpPr/>
          <p:nvPr/>
        </p:nvSpPr>
        <p:spPr>
          <a:xfrm>
            <a:off x="516442" y="6682290"/>
            <a:ext cx="1338828" cy="369332"/>
          </a:xfrm>
          <a:prstGeom prst="rect">
            <a:avLst/>
          </a:prstGeom>
        </p:spPr>
        <p:txBody>
          <a:bodyPr wrap="none">
            <a:spAutoFit/>
          </a:bodyPr>
          <a:lstStyle/>
          <a:p>
            <a:r>
              <a:rPr lang="ja-JP" altLang="en-US" b="1" i="0" u="none" strike="noStrike">
                <a:solidFill>
                  <a:srgbClr val="333333"/>
                </a:solidFill>
                <a:effectLst/>
                <a:latin typeface="+mn-ea"/>
              </a:rPr>
              <a:t>部屋の消毒</a:t>
            </a:r>
          </a:p>
        </p:txBody>
      </p:sp>
      <p:sp>
        <p:nvSpPr>
          <p:cNvPr id="12" name="正方形/長方形 11">
            <a:extLst>
              <a:ext uri="{FF2B5EF4-FFF2-40B4-BE49-F238E27FC236}">
                <a16:creationId xmlns:a16="http://schemas.microsoft.com/office/drawing/2014/main" id="{25BDBE58-2F9C-254A-BAED-8A437A962A0B}"/>
              </a:ext>
            </a:extLst>
          </p:cNvPr>
          <p:cNvSpPr/>
          <p:nvPr/>
        </p:nvSpPr>
        <p:spPr>
          <a:xfrm>
            <a:off x="3830230" y="7051622"/>
            <a:ext cx="2706012" cy="923330"/>
          </a:xfrm>
          <a:prstGeom prst="rect">
            <a:avLst/>
          </a:prstGeom>
        </p:spPr>
        <p:txBody>
          <a:bodyPr wrap="square">
            <a:spAutoFit/>
          </a:bodyPr>
          <a:lstStyle/>
          <a:p>
            <a:r>
              <a:rPr lang="ja-JP" altLang="en-US"/>
              <a:t>噴霧器を使用しジア塩素溶液の入ったスプレーを噴霧します。</a:t>
            </a:r>
          </a:p>
        </p:txBody>
      </p:sp>
      <p:sp>
        <p:nvSpPr>
          <p:cNvPr id="17" name="正方形/長方形 16">
            <a:extLst>
              <a:ext uri="{FF2B5EF4-FFF2-40B4-BE49-F238E27FC236}">
                <a16:creationId xmlns:a16="http://schemas.microsoft.com/office/drawing/2014/main" id="{6D4C7FD3-2CD0-A64C-A0E6-117E77B70136}"/>
              </a:ext>
            </a:extLst>
          </p:cNvPr>
          <p:cNvSpPr/>
          <p:nvPr/>
        </p:nvSpPr>
        <p:spPr>
          <a:xfrm>
            <a:off x="516442" y="194597"/>
            <a:ext cx="3185487" cy="369332"/>
          </a:xfrm>
          <a:prstGeom prst="rect">
            <a:avLst/>
          </a:prstGeom>
          <a:solidFill>
            <a:srgbClr val="FF0000"/>
          </a:solidFill>
        </p:spPr>
        <p:txBody>
          <a:bodyPr wrap="none">
            <a:spAutoFit/>
          </a:bodyPr>
          <a:lstStyle/>
          <a:p>
            <a:r>
              <a:rPr lang="ja-JP" altLang="en-US" b="1" i="0" u="none" strike="noStrike">
                <a:solidFill>
                  <a:schemeClr val="bg1"/>
                </a:solidFill>
                <a:effectLst/>
                <a:latin typeface="+mn-ea"/>
              </a:rPr>
              <a:t>発症者の滞在部屋の清掃手順</a:t>
            </a:r>
          </a:p>
        </p:txBody>
      </p:sp>
      <p:pic>
        <p:nvPicPr>
          <p:cNvPr id="2" name="図 1">
            <a:extLst>
              <a:ext uri="{FF2B5EF4-FFF2-40B4-BE49-F238E27FC236}">
                <a16:creationId xmlns:a16="http://schemas.microsoft.com/office/drawing/2014/main" id="{5512AF57-E253-B74C-BE5F-CF43ED7FA1D7}"/>
              </a:ext>
            </a:extLst>
          </p:cNvPr>
          <p:cNvPicPr>
            <a:picLocks noChangeAspect="1"/>
          </p:cNvPicPr>
          <p:nvPr/>
        </p:nvPicPr>
        <p:blipFill>
          <a:blip r:embed="rId3"/>
          <a:stretch>
            <a:fillRect/>
          </a:stretch>
        </p:blipFill>
        <p:spPr>
          <a:xfrm>
            <a:off x="420227" y="7086095"/>
            <a:ext cx="3251200" cy="2425700"/>
          </a:xfrm>
          <a:prstGeom prst="rect">
            <a:avLst/>
          </a:prstGeom>
        </p:spPr>
      </p:pic>
      <p:sp>
        <p:nvSpPr>
          <p:cNvPr id="18" name="正方形/長方形 17">
            <a:extLst>
              <a:ext uri="{FF2B5EF4-FFF2-40B4-BE49-F238E27FC236}">
                <a16:creationId xmlns:a16="http://schemas.microsoft.com/office/drawing/2014/main" id="{6342D9F6-ECFF-CC49-87F7-27787F32E06E}"/>
              </a:ext>
            </a:extLst>
          </p:cNvPr>
          <p:cNvSpPr/>
          <p:nvPr/>
        </p:nvSpPr>
        <p:spPr>
          <a:xfrm>
            <a:off x="2472427" y="3372611"/>
            <a:ext cx="4130674" cy="646331"/>
          </a:xfrm>
          <a:prstGeom prst="rect">
            <a:avLst/>
          </a:prstGeom>
        </p:spPr>
        <p:txBody>
          <a:bodyPr wrap="square">
            <a:spAutoFit/>
          </a:bodyPr>
          <a:lstStyle/>
          <a:p>
            <a:r>
              <a:rPr lang="ja-JP" altLang="en-US" b="1" i="0" u="none" strike="noStrike">
                <a:solidFill>
                  <a:srgbClr val="333333"/>
                </a:solidFill>
                <a:effectLst/>
                <a:latin typeface="+mn-ea"/>
              </a:rPr>
              <a:t>発症者退室後</a:t>
            </a:r>
            <a:r>
              <a:rPr lang="en-US" altLang="ja-JP" b="1" i="0" u="none" strike="noStrike" dirty="0">
                <a:solidFill>
                  <a:srgbClr val="333333"/>
                </a:solidFill>
                <a:effectLst/>
                <a:latin typeface="+mn-ea"/>
              </a:rPr>
              <a:t>3</a:t>
            </a:r>
            <a:r>
              <a:rPr lang="ja-JP" altLang="en-US" b="1" i="0" u="none" strike="noStrike">
                <a:solidFill>
                  <a:srgbClr val="333333"/>
                </a:solidFill>
                <a:effectLst/>
                <a:latin typeface="+mn-ea"/>
              </a:rPr>
              <a:t>日間</a:t>
            </a:r>
            <a:r>
              <a:rPr lang="ja-JP" altLang="en-US" b="1">
                <a:solidFill>
                  <a:srgbClr val="333333"/>
                </a:solidFill>
                <a:latin typeface="+mn-ea"/>
              </a:rPr>
              <a:t>、部屋に</a:t>
            </a:r>
            <a:r>
              <a:rPr lang="ja-JP" altLang="en-US" b="1" i="0" u="none" strike="noStrike">
                <a:solidFill>
                  <a:srgbClr val="333333"/>
                </a:solidFill>
                <a:effectLst/>
                <a:latin typeface="+mn-ea"/>
              </a:rPr>
              <a:t>立ち入らないで</a:t>
            </a:r>
            <a:r>
              <a:rPr lang="ja-JP" altLang="en-US" b="1">
                <a:solidFill>
                  <a:srgbClr val="333333"/>
                </a:solidFill>
                <a:latin typeface="+mn-ea"/>
              </a:rPr>
              <a:t>ください。</a:t>
            </a:r>
            <a:endParaRPr lang="ja-JP" altLang="en-US" b="1" i="0" u="none" strike="noStrike">
              <a:solidFill>
                <a:srgbClr val="333333"/>
              </a:solidFill>
              <a:effectLst/>
              <a:latin typeface="+mn-ea"/>
            </a:endParaRPr>
          </a:p>
        </p:txBody>
      </p:sp>
      <p:pic>
        <p:nvPicPr>
          <p:cNvPr id="4" name="図 3">
            <a:extLst>
              <a:ext uri="{FF2B5EF4-FFF2-40B4-BE49-F238E27FC236}">
                <a16:creationId xmlns:a16="http://schemas.microsoft.com/office/drawing/2014/main" id="{521296E1-FC45-954B-8971-EE3357DF297D}"/>
              </a:ext>
            </a:extLst>
          </p:cNvPr>
          <p:cNvPicPr>
            <a:picLocks noChangeAspect="1"/>
          </p:cNvPicPr>
          <p:nvPr/>
        </p:nvPicPr>
        <p:blipFill>
          <a:blip r:embed="rId4"/>
          <a:stretch>
            <a:fillRect/>
          </a:stretch>
        </p:blipFill>
        <p:spPr>
          <a:xfrm>
            <a:off x="651578" y="1611869"/>
            <a:ext cx="1638300" cy="1231900"/>
          </a:xfrm>
          <a:prstGeom prst="rect">
            <a:avLst/>
          </a:prstGeom>
        </p:spPr>
      </p:pic>
      <p:sp>
        <p:nvSpPr>
          <p:cNvPr id="19" name="正方形/長方形 18">
            <a:extLst>
              <a:ext uri="{FF2B5EF4-FFF2-40B4-BE49-F238E27FC236}">
                <a16:creationId xmlns:a16="http://schemas.microsoft.com/office/drawing/2014/main" id="{CB529E95-22FE-B247-855A-D01699CD6F8C}"/>
              </a:ext>
            </a:extLst>
          </p:cNvPr>
          <p:cNvSpPr/>
          <p:nvPr/>
        </p:nvSpPr>
        <p:spPr>
          <a:xfrm>
            <a:off x="516442" y="1254250"/>
            <a:ext cx="1338828" cy="369332"/>
          </a:xfrm>
          <a:prstGeom prst="rect">
            <a:avLst/>
          </a:prstGeom>
        </p:spPr>
        <p:txBody>
          <a:bodyPr wrap="none">
            <a:spAutoFit/>
          </a:bodyPr>
          <a:lstStyle/>
          <a:p>
            <a:r>
              <a:rPr lang="ja-JP" altLang="en-US" b="1">
                <a:solidFill>
                  <a:srgbClr val="333333"/>
                </a:solidFill>
                <a:latin typeface="+mn-ea"/>
              </a:rPr>
              <a:t>室外の消毒</a:t>
            </a:r>
            <a:endParaRPr lang="ja-JP" altLang="en-US" b="1" i="0" u="none" strike="noStrike">
              <a:solidFill>
                <a:srgbClr val="333333"/>
              </a:solidFill>
              <a:effectLst/>
              <a:latin typeface="+mn-ea"/>
            </a:endParaRPr>
          </a:p>
        </p:txBody>
      </p:sp>
      <p:sp>
        <p:nvSpPr>
          <p:cNvPr id="20" name="正方形/長方形 19">
            <a:extLst>
              <a:ext uri="{FF2B5EF4-FFF2-40B4-BE49-F238E27FC236}">
                <a16:creationId xmlns:a16="http://schemas.microsoft.com/office/drawing/2014/main" id="{BF3A13CA-2FE5-8645-A782-E8F1E356AE59}"/>
              </a:ext>
            </a:extLst>
          </p:cNvPr>
          <p:cNvSpPr/>
          <p:nvPr/>
        </p:nvSpPr>
        <p:spPr>
          <a:xfrm>
            <a:off x="516442" y="752948"/>
            <a:ext cx="1955985" cy="369332"/>
          </a:xfrm>
          <a:prstGeom prst="rect">
            <a:avLst/>
          </a:prstGeom>
          <a:solidFill>
            <a:srgbClr val="FF0000"/>
          </a:solidFill>
        </p:spPr>
        <p:txBody>
          <a:bodyPr wrap="square">
            <a:spAutoFit/>
          </a:bodyPr>
          <a:lstStyle/>
          <a:p>
            <a:r>
              <a:rPr lang="ja-JP" altLang="en-US" b="1" i="0" u="none" strike="noStrike">
                <a:solidFill>
                  <a:schemeClr val="bg1"/>
                </a:solidFill>
                <a:effectLst/>
                <a:latin typeface="+mn-ea"/>
              </a:rPr>
              <a:t>退出後即時実施</a:t>
            </a:r>
          </a:p>
        </p:txBody>
      </p:sp>
      <p:sp>
        <p:nvSpPr>
          <p:cNvPr id="21" name="正方形/長方形 20">
            <a:extLst>
              <a:ext uri="{FF2B5EF4-FFF2-40B4-BE49-F238E27FC236}">
                <a16:creationId xmlns:a16="http://schemas.microsoft.com/office/drawing/2014/main" id="{E8F8E125-FC1A-8142-A5CE-8F1158B4EF8C}"/>
              </a:ext>
            </a:extLst>
          </p:cNvPr>
          <p:cNvSpPr/>
          <p:nvPr/>
        </p:nvSpPr>
        <p:spPr>
          <a:xfrm>
            <a:off x="516442" y="3342399"/>
            <a:ext cx="1955985" cy="369332"/>
          </a:xfrm>
          <a:prstGeom prst="rect">
            <a:avLst/>
          </a:prstGeom>
          <a:solidFill>
            <a:srgbClr val="FF0000"/>
          </a:solidFill>
        </p:spPr>
        <p:txBody>
          <a:bodyPr wrap="none">
            <a:spAutoFit/>
          </a:bodyPr>
          <a:lstStyle/>
          <a:p>
            <a:r>
              <a:rPr lang="ja-JP" altLang="en-US" b="1" i="0" u="none" strike="noStrike">
                <a:solidFill>
                  <a:schemeClr val="bg1"/>
                </a:solidFill>
                <a:effectLst/>
                <a:latin typeface="+mn-ea"/>
              </a:rPr>
              <a:t>退出</a:t>
            </a:r>
            <a:r>
              <a:rPr lang="en-US" altLang="ja-JP" b="1" i="0" u="none" strike="noStrike" dirty="0">
                <a:solidFill>
                  <a:schemeClr val="bg1"/>
                </a:solidFill>
                <a:effectLst/>
                <a:latin typeface="+mn-ea"/>
              </a:rPr>
              <a:t>3</a:t>
            </a:r>
            <a:r>
              <a:rPr lang="ja-JP" altLang="en-US" b="1" i="0" u="none" strike="noStrike">
                <a:solidFill>
                  <a:schemeClr val="bg1"/>
                </a:solidFill>
                <a:effectLst/>
                <a:latin typeface="+mn-ea"/>
              </a:rPr>
              <a:t>日後に実施</a:t>
            </a:r>
          </a:p>
        </p:txBody>
      </p:sp>
      <p:sp>
        <p:nvSpPr>
          <p:cNvPr id="22" name="正方形/長方形 21">
            <a:extLst>
              <a:ext uri="{FF2B5EF4-FFF2-40B4-BE49-F238E27FC236}">
                <a16:creationId xmlns:a16="http://schemas.microsoft.com/office/drawing/2014/main" id="{26579E80-3ED3-AB4F-AC5B-1F2700840056}"/>
              </a:ext>
            </a:extLst>
          </p:cNvPr>
          <p:cNvSpPr/>
          <p:nvPr/>
        </p:nvSpPr>
        <p:spPr>
          <a:xfrm>
            <a:off x="2794449" y="1489155"/>
            <a:ext cx="3183442" cy="1477328"/>
          </a:xfrm>
          <a:prstGeom prst="rect">
            <a:avLst/>
          </a:prstGeom>
        </p:spPr>
        <p:txBody>
          <a:bodyPr wrap="square">
            <a:spAutoFit/>
          </a:bodyPr>
          <a:lstStyle/>
          <a:p>
            <a:r>
              <a:rPr lang="en-US" altLang="ja-JP" dirty="0" err="1">
                <a:solidFill>
                  <a:srgbClr val="FF0000"/>
                </a:solidFill>
              </a:rPr>
              <a:t>ClassV</a:t>
            </a:r>
            <a:r>
              <a:rPr lang="ja-JP" altLang="en-US">
                <a:solidFill>
                  <a:srgbClr val="FF0000"/>
                </a:solidFill>
              </a:rPr>
              <a:t> ゾーン</a:t>
            </a:r>
            <a:r>
              <a:rPr lang="ja-JP" altLang="en-US"/>
              <a:t>の消毒</a:t>
            </a:r>
            <a:endParaRPr lang="en-US" altLang="ja-JP" dirty="0"/>
          </a:p>
          <a:p>
            <a:r>
              <a:rPr lang="ja-JP" altLang="en-US"/>
              <a:t>　・ドアの室外部分の消毒</a:t>
            </a:r>
            <a:endParaRPr lang="en-US" altLang="ja-JP" dirty="0"/>
          </a:p>
          <a:p>
            <a:r>
              <a:rPr lang="ja-JP" altLang="en-US"/>
              <a:t>　・指定入り口</a:t>
            </a:r>
            <a:endParaRPr lang="en-US" altLang="ja-JP" dirty="0"/>
          </a:p>
          <a:p>
            <a:r>
              <a:rPr lang="ja-JP" altLang="en-US"/>
              <a:t>　・エレベーター</a:t>
            </a:r>
            <a:endParaRPr lang="en-US" altLang="ja-JP" dirty="0"/>
          </a:p>
          <a:p>
            <a:r>
              <a:rPr lang="ja-JP" altLang="en-US"/>
              <a:t>　・通路</a:t>
            </a:r>
            <a:endParaRPr lang="en-US" altLang="ja-JP" dirty="0"/>
          </a:p>
        </p:txBody>
      </p:sp>
      <p:sp>
        <p:nvSpPr>
          <p:cNvPr id="9" name="スライド番号プレースホルダー 8">
            <a:extLst>
              <a:ext uri="{FF2B5EF4-FFF2-40B4-BE49-F238E27FC236}">
                <a16:creationId xmlns:a16="http://schemas.microsoft.com/office/drawing/2014/main" id="{EB786E8A-8ED7-7843-924A-C2E89093DE94}"/>
              </a:ext>
            </a:extLst>
          </p:cNvPr>
          <p:cNvSpPr>
            <a:spLocks noGrp="1"/>
          </p:cNvSpPr>
          <p:nvPr>
            <p:ph type="sldNum" sz="quarter" idx="12"/>
          </p:nvPr>
        </p:nvSpPr>
        <p:spPr/>
        <p:txBody>
          <a:bodyPr/>
          <a:lstStyle/>
          <a:p>
            <a:fld id="{D26F39CE-828E-974C-A2DD-8D56C23B278A}" type="slidenum">
              <a:rPr kumimoji="1" lang="ja-JP" altLang="en-US" smtClean="0"/>
              <a:t>48</a:t>
            </a:fld>
            <a:endParaRPr kumimoji="1" lang="ja-JP" altLang="en-US"/>
          </a:p>
        </p:txBody>
      </p:sp>
    </p:spTree>
    <p:extLst>
      <p:ext uri="{BB962C8B-B14F-4D97-AF65-F5344CB8AC3E}">
        <p14:creationId xmlns:p14="http://schemas.microsoft.com/office/powerpoint/2010/main" val="26394403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A813602-7BA9-9444-BD7E-FC9CCD4822B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22749" y="1191163"/>
            <a:ext cx="4552694" cy="3414520"/>
          </a:xfrm>
          <a:prstGeom prst="rect">
            <a:avLst/>
          </a:prstGeom>
        </p:spPr>
      </p:pic>
      <p:sp>
        <p:nvSpPr>
          <p:cNvPr id="6" name="正方形/長方形 5">
            <a:extLst>
              <a:ext uri="{FF2B5EF4-FFF2-40B4-BE49-F238E27FC236}">
                <a16:creationId xmlns:a16="http://schemas.microsoft.com/office/drawing/2014/main" id="{8672C538-DACE-8048-8627-E4398BACD72C}"/>
              </a:ext>
            </a:extLst>
          </p:cNvPr>
          <p:cNvSpPr/>
          <p:nvPr/>
        </p:nvSpPr>
        <p:spPr>
          <a:xfrm>
            <a:off x="281953" y="1425583"/>
            <a:ext cx="454504" cy="369332"/>
          </a:xfrm>
          <a:prstGeom prst="rect">
            <a:avLst/>
          </a:prstGeom>
        </p:spPr>
        <p:txBody>
          <a:bodyPr wrap="square">
            <a:spAutoFit/>
          </a:bodyPr>
          <a:lstStyle/>
          <a:p>
            <a:pPr algn="ctr"/>
            <a:r>
              <a:rPr lang="ja-JP" altLang="en-US"/>
              <a:t>壁</a:t>
            </a:r>
          </a:p>
        </p:txBody>
      </p:sp>
      <p:cxnSp>
        <p:nvCxnSpPr>
          <p:cNvPr id="8" name="直線矢印コネクタ 7">
            <a:extLst>
              <a:ext uri="{FF2B5EF4-FFF2-40B4-BE49-F238E27FC236}">
                <a16:creationId xmlns:a16="http://schemas.microsoft.com/office/drawing/2014/main" id="{E33A0539-BD95-DD4A-BFC6-13653C6A8FD9}"/>
              </a:ext>
            </a:extLst>
          </p:cNvPr>
          <p:cNvCxnSpPr>
            <a:stCxn id="6" idx="3"/>
          </p:cNvCxnSpPr>
          <p:nvPr/>
        </p:nvCxnSpPr>
        <p:spPr>
          <a:xfrm>
            <a:off x="736457" y="1610249"/>
            <a:ext cx="975612" cy="400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E2125EC2-CD7A-6E4E-A6B7-BACE36EBAA48}"/>
              </a:ext>
            </a:extLst>
          </p:cNvPr>
          <p:cNvSpPr/>
          <p:nvPr/>
        </p:nvSpPr>
        <p:spPr>
          <a:xfrm>
            <a:off x="2320416" y="4953794"/>
            <a:ext cx="454504" cy="369332"/>
          </a:xfrm>
          <a:prstGeom prst="rect">
            <a:avLst/>
          </a:prstGeom>
        </p:spPr>
        <p:txBody>
          <a:bodyPr wrap="square">
            <a:spAutoFit/>
          </a:bodyPr>
          <a:lstStyle/>
          <a:p>
            <a:pPr algn="ctr"/>
            <a:r>
              <a:rPr lang="ja-JP" altLang="en-US"/>
              <a:t>床</a:t>
            </a:r>
          </a:p>
        </p:txBody>
      </p:sp>
      <p:cxnSp>
        <p:nvCxnSpPr>
          <p:cNvPr id="10" name="直線矢印コネクタ 9">
            <a:extLst>
              <a:ext uri="{FF2B5EF4-FFF2-40B4-BE49-F238E27FC236}">
                <a16:creationId xmlns:a16="http://schemas.microsoft.com/office/drawing/2014/main" id="{4853A300-DC5D-764A-8853-1E0B106EEF86}"/>
              </a:ext>
            </a:extLst>
          </p:cNvPr>
          <p:cNvCxnSpPr>
            <a:cxnSpLocks/>
            <a:stCxn id="9" idx="0"/>
          </p:cNvCxnSpPr>
          <p:nvPr/>
        </p:nvCxnSpPr>
        <p:spPr>
          <a:xfrm flipV="1">
            <a:off x="2547668" y="4157706"/>
            <a:ext cx="398314" cy="79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93FC3216-580C-914A-A6B4-92BFB4B43387}"/>
              </a:ext>
            </a:extLst>
          </p:cNvPr>
          <p:cNvSpPr/>
          <p:nvPr/>
        </p:nvSpPr>
        <p:spPr>
          <a:xfrm>
            <a:off x="3954663" y="4953794"/>
            <a:ext cx="454504" cy="369332"/>
          </a:xfrm>
          <a:prstGeom prst="rect">
            <a:avLst/>
          </a:prstGeom>
        </p:spPr>
        <p:txBody>
          <a:bodyPr wrap="square">
            <a:spAutoFit/>
          </a:bodyPr>
          <a:lstStyle/>
          <a:p>
            <a:pPr algn="ctr"/>
            <a:r>
              <a:rPr lang="ja-JP" altLang="en-US"/>
              <a:t>机</a:t>
            </a:r>
          </a:p>
        </p:txBody>
      </p:sp>
      <p:cxnSp>
        <p:nvCxnSpPr>
          <p:cNvPr id="14" name="直線矢印コネクタ 13">
            <a:extLst>
              <a:ext uri="{FF2B5EF4-FFF2-40B4-BE49-F238E27FC236}">
                <a16:creationId xmlns:a16="http://schemas.microsoft.com/office/drawing/2014/main" id="{C08C2AB6-E8BF-E64B-BBE6-239CE1D882BB}"/>
              </a:ext>
            </a:extLst>
          </p:cNvPr>
          <p:cNvCxnSpPr>
            <a:cxnSpLocks/>
            <a:stCxn id="13" idx="0"/>
          </p:cNvCxnSpPr>
          <p:nvPr/>
        </p:nvCxnSpPr>
        <p:spPr>
          <a:xfrm flipV="1">
            <a:off x="4181915" y="4157706"/>
            <a:ext cx="398314" cy="79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E6520740-8052-624E-A7E5-9A88C5234595}"/>
              </a:ext>
            </a:extLst>
          </p:cNvPr>
          <p:cNvSpPr/>
          <p:nvPr/>
        </p:nvSpPr>
        <p:spPr>
          <a:xfrm>
            <a:off x="3254271" y="4953794"/>
            <a:ext cx="454504" cy="646331"/>
          </a:xfrm>
          <a:prstGeom prst="rect">
            <a:avLst/>
          </a:prstGeom>
        </p:spPr>
        <p:txBody>
          <a:bodyPr wrap="square">
            <a:spAutoFit/>
          </a:bodyPr>
          <a:lstStyle/>
          <a:p>
            <a:pPr algn="ctr"/>
            <a:r>
              <a:rPr lang="ja-JP" altLang="en-US"/>
              <a:t>椅子</a:t>
            </a:r>
          </a:p>
        </p:txBody>
      </p:sp>
      <p:cxnSp>
        <p:nvCxnSpPr>
          <p:cNvPr id="16" name="直線矢印コネクタ 15">
            <a:extLst>
              <a:ext uri="{FF2B5EF4-FFF2-40B4-BE49-F238E27FC236}">
                <a16:creationId xmlns:a16="http://schemas.microsoft.com/office/drawing/2014/main" id="{137BC2D4-6C3E-4C4A-87A8-462989749203}"/>
              </a:ext>
            </a:extLst>
          </p:cNvPr>
          <p:cNvCxnSpPr>
            <a:cxnSpLocks/>
            <a:stCxn id="15" idx="0"/>
          </p:cNvCxnSpPr>
          <p:nvPr/>
        </p:nvCxnSpPr>
        <p:spPr>
          <a:xfrm flipV="1">
            <a:off x="3481523" y="4157706"/>
            <a:ext cx="398314" cy="79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77F32279-1393-F842-B255-6E8EEC75859A}"/>
              </a:ext>
            </a:extLst>
          </p:cNvPr>
          <p:cNvSpPr/>
          <p:nvPr/>
        </p:nvSpPr>
        <p:spPr>
          <a:xfrm>
            <a:off x="4580229" y="407780"/>
            <a:ext cx="738664" cy="1191163"/>
          </a:xfrm>
          <a:prstGeom prst="rect">
            <a:avLst/>
          </a:prstGeom>
        </p:spPr>
        <p:txBody>
          <a:bodyPr vert="eaVert" wrap="square">
            <a:spAutoFit/>
          </a:bodyPr>
          <a:lstStyle/>
          <a:p>
            <a:r>
              <a:rPr lang="ja-JP" altLang="en-US"/>
              <a:t>テレビ</a:t>
            </a:r>
            <a:endParaRPr lang="en-US" altLang="ja-JP" dirty="0"/>
          </a:p>
          <a:p>
            <a:r>
              <a:rPr lang="ja-JP" altLang="en-US"/>
              <a:t>リモコン</a:t>
            </a:r>
          </a:p>
        </p:txBody>
      </p:sp>
      <p:cxnSp>
        <p:nvCxnSpPr>
          <p:cNvPr id="18" name="直線矢印コネクタ 17">
            <a:extLst>
              <a:ext uri="{FF2B5EF4-FFF2-40B4-BE49-F238E27FC236}">
                <a16:creationId xmlns:a16="http://schemas.microsoft.com/office/drawing/2014/main" id="{CB57D31C-B562-8C4A-B8A7-1820A9934F18}"/>
              </a:ext>
            </a:extLst>
          </p:cNvPr>
          <p:cNvCxnSpPr>
            <a:cxnSpLocks/>
          </p:cNvCxnSpPr>
          <p:nvPr/>
        </p:nvCxnSpPr>
        <p:spPr>
          <a:xfrm>
            <a:off x="4922196" y="1419457"/>
            <a:ext cx="175098" cy="1789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658A136-FFEC-5943-8257-842F0628D150}"/>
              </a:ext>
            </a:extLst>
          </p:cNvPr>
          <p:cNvSpPr/>
          <p:nvPr/>
        </p:nvSpPr>
        <p:spPr>
          <a:xfrm>
            <a:off x="5484472" y="4953794"/>
            <a:ext cx="461665" cy="1266175"/>
          </a:xfrm>
          <a:prstGeom prst="rect">
            <a:avLst/>
          </a:prstGeom>
        </p:spPr>
        <p:txBody>
          <a:bodyPr vert="eaVert" wrap="square">
            <a:spAutoFit/>
          </a:bodyPr>
          <a:lstStyle/>
          <a:p>
            <a:r>
              <a:rPr lang="ja-JP" altLang="en-US"/>
              <a:t>鏡</a:t>
            </a:r>
          </a:p>
        </p:txBody>
      </p:sp>
      <p:cxnSp>
        <p:nvCxnSpPr>
          <p:cNvPr id="22" name="直線矢印コネクタ 21">
            <a:extLst>
              <a:ext uri="{FF2B5EF4-FFF2-40B4-BE49-F238E27FC236}">
                <a16:creationId xmlns:a16="http://schemas.microsoft.com/office/drawing/2014/main" id="{90DF9C77-60FA-3847-93D0-2DDDA95439D6}"/>
              </a:ext>
            </a:extLst>
          </p:cNvPr>
          <p:cNvCxnSpPr>
            <a:cxnSpLocks/>
            <a:stCxn id="21" idx="0"/>
          </p:cNvCxnSpPr>
          <p:nvPr/>
        </p:nvCxnSpPr>
        <p:spPr>
          <a:xfrm flipV="1">
            <a:off x="5715305" y="3035706"/>
            <a:ext cx="12748" cy="1918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2E1A13D-EC37-664C-B15A-64A4C7A3119B}"/>
              </a:ext>
            </a:extLst>
          </p:cNvPr>
          <p:cNvSpPr/>
          <p:nvPr/>
        </p:nvSpPr>
        <p:spPr>
          <a:xfrm>
            <a:off x="2733323" y="568766"/>
            <a:ext cx="1388359" cy="369332"/>
          </a:xfrm>
          <a:prstGeom prst="rect">
            <a:avLst/>
          </a:prstGeom>
        </p:spPr>
        <p:txBody>
          <a:bodyPr wrap="square">
            <a:spAutoFit/>
          </a:bodyPr>
          <a:lstStyle/>
          <a:p>
            <a:pPr algn="ctr"/>
            <a:r>
              <a:rPr lang="ja-JP" altLang="en-US"/>
              <a:t>カーテン</a:t>
            </a:r>
          </a:p>
        </p:txBody>
      </p:sp>
      <p:cxnSp>
        <p:nvCxnSpPr>
          <p:cNvPr id="24" name="直線矢印コネクタ 23">
            <a:extLst>
              <a:ext uri="{FF2B5EF4-FFF2-40B4-BE49-F238E27FC236}">
                <a16:creationId xmlns:a16="http://schemas.microsoft.com/office/drawing/2014/main" id="{2E8C5EA8-FCF6-E045-A9A3-F63928B73BA4}"/>
              </a:ext>
            </a:extLst>
          </p:cNvPr>
          <p:cNvCxnSpPr>
            <a:cxnSpLocks/>
            <a:stCxn id="23" idx="2"/>
          </p:cNvCxnSpPr>
          <p:nvPr/>
        </p:nvCxnSpPr>
        <p:spPr>
          <a:xfrm>
            <a:off x="3427503" y="938098"/>
            <a:ext cx="694180" cy="148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2ECC6A87-1861-7344-8D9E-345247A60867}"/>
              </a:ext>
            </a:extLst>
          </p:cNvPr>
          <p:cNvSpPr/>
          <p:nvPr/>
        </p:nvSpPr>
        <p:spPr>
          <a:xfrm>
            <a:off x="2046174" y="568766"/>
            <a:ext cx="694180" cy="369332"/>
          </a:xfrm>
          <a:prstGeom prst="rect">
            <a:avLst/>
          </a:prstGeom>
        </p:spPr>
        <p:txBody>
          <a:bodyPr wrap="square">
            <a:spAutoFit/>
          </a:bodyPr>
          <a:lstStyle/>
          <a:p>
            <a:pPr algn="ctr"/>
            <a:r>
              <a:rPr lang="ja-JP" altLang="en-US"/>
              <a:t>枕</a:t>
            </a:r>
          </a:p>
        </p:txBody>
      </p:sp>
      <p:cxnSp>
        <p:nvCxnSpPr>
          <p:cNvPr id="29" name="直線矢印コネクタ 28">
            <a:extLst>
              <a:ext uri="{FF2B5EF4-FFF2-40B4-BE49-F238E27FC236}">
                <a16:creationId xmlns:a16="http://schemas.microsoft.com/office/drawing/2014/main" id="{ACC4530F-3504-0941-8375-098F516BFF0F}"/>
              </a:ext>
            </a:extLst>
          </p:cNvPr>
          <p:cNvCxnSpPr>
            <a:cxnSpLocks/>
            <a:stCxn id="28" idx="2"/>
          </p:cNvCxnSpPr>
          <p:nvPr/>
        </p:nvCxnSpPr>
        <p:spPr>
          <a:xfrm>
            <a:off x="2393264" y="938098"/>
            <a:ext cx="1034238" cy="2745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C73F8B-BB44-5945-9C29-6B6319B5AEF0}"/>
              </a:ext>
            </a:extLst>
          </p:cNvPr>
          <p:cNvCxnSpPr>
            <a:cxnSpLocks/>
          </p:cNvCxnSpPr>
          <p:nvPr/>
        </p:nvCxnSpPr>
        <p:spPr>
          <a:xfrm>
            <a:off x="1712328" y="938098"/>
            <a:ext cx="1034238" cy="2745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67E4A8E2-B4EA-194F-80DC-F17B35401D78}"/>
              </a:ext>
            </a:extLst>
          </p:cNvPr>
          <p:cNvSpPr/>
          <p:nvPr/>
        </p:nvSpPr>
        <p:spPr>
          <a:xfrm>
            <a:off x="1364979" y="568766"/>
            <a:ext cx="694180" cy="369332"/>
          </a:xfrm>
          <a:prstGeom prst="rect">
            <a:avLst/>
          </a:prstGeom>
        </p:spPr>
        <p:txBody>
          <a:bodyPr wrap="square">
            <a:spAutoFit/>
          </a:bodyPr>
          <a:lstStyle/>
          <a:p>
            <a:pPr algn="ctr"/>
            <a:r>
              <a:rPr lang="ja-JP" altLang="en-US"/>
              <a:t>布団</a:t>
            </a:r>
          </a:p>
        </p:txBody>
      </p:sp>
      <p:pic>
        <p:nvPicPr>
          <p:cNvPr id="36" name="図 35">
            <a:extLst>
              <a:ext uri="{FF2B5EF4-FFF2-40B4-BE49-F238E27FC236}">
                <a16:creationId xmlns:a16="http://schemas.microsoft.com/office/drawing/2014/main" id="{D1C65A66-9665-7D44-A121-19C311B1AC92}"/>
              </a:ext>
            </a:extLst>
          </p:cNvPr>
          <p:cNvPicPr>
            <a:picLocks noChangeAspect="1"/>
          </p:cNvPicPr>
          <p:nvPr/>
        </p:nvPicPr>
        <p:blipFill>
          <a:blip r:embed="rId3"/>
          <a:stretch>
            <a:fillRect/>
          </a:stretch>
        </p:blipFill>
        <p:spPr>
          <a:xfrm>
            <a:off x="1056429" y="6433230"/>
            <a:ext cx="4395684" cy="3276783"/>
          </a:xfrm>
          <a:prstGeom prst="rect">
            <a:avLst/>
          </a:prstGeom>
        </p:spPr>
      </p:pic>
      <p:sp>
        <p:nvSpPr>
          <p:cNvPr id="40" name="正方形/長方形 39">
            <a:extLst>
              <a:ext uri="{FF2B5EF4-FFF2-40B4-BE49-F238E27FC236}">
                <a16:creationId xmlns:a16="http://schemas.microsoft.com/office/drawing/2014/main" id="{83BE75D2-1956-F348-8BBA-FBCDCB43608A}"/>
              </a:ext>
            </a:extLst>
          </p:cNvPr>
          <p:cNvSpPr/>
          <p:nvPr/>
        </p:nvSpPr>
        <p:spPr>
          <a:xfrm>
            <a:off x="661419" y="5816393"/>
            <a:ext cx="1221031" cy="369332"/>
          </a:xfrm>
          <a:prstGeom prst="rect">
            <a:avLst/>
          </a:prstGeom>
        </p:spPr>
        <p:txBody>
          <a:bodyPr wrap="square">
            <a:spAutoFit/>
          </a:bodyPr>
          <a:lstStyle/>
          <a:p>
            <a:pPr algn="ctr"/>
            <a:r>
              <a:rPr lang="ja-JP" altLang="en-US"/>
              <a:t>スイッチ</a:t>
            </a:r>
          </a:p>
        </p:txBody>
      </p:sp>
      <p:cxnSp>
        <p:nvCxnSpPr>
          <p:cNvPr id="41" name="直線矢印コネクタ 40">
            <a:extLst>
              <a:ext uri="{FF2B5EF4-FFF2-40B4-BE49-F238E27FC236}">
                <a16:creationId xmlns:a16="http://schemas.microsoft.com/office/drawing/2014/main" id="{158C0D62-6AAC-7248-A764-47E4B25EF243}"/>
              </a:ext>
            </a:extLst>
          </p:cNvPr>
          <p:cNvCxnSpPr>
            <a:cxnSpLocks/>
            <a:stCxn id="40" idx="2"/>
          </p:cNvCxnSpPr>
          <p:nvPr/>
        </p:nvCxnSpPr>
        <p:spPr>
          <a:xfrm>
            <a:off x="1271935" y="6185725"/>
            <a:ext cx="1905123" cy="1836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2D25B595-8A52-5642-9877-E36E44E85A02}"/>
              </a:ext>
            </a:extLst>
          </p:cNvPr>
          <p:cNvSpPr/>
          <p:nvPr/>
        </p:nvSpPr>
        <p:spPr>
          <a:xfrm>
            <a:off x="2757939" y="5816393"/>
            <a:ext cx="564205" cy="369332"/>
          </a:xfrm>
          <a:prstGeom prst="rect">
            <a:avLst/>
          </a:prstGeom>
        </p:spPr>
        <p:txBody>
          <a:bodyPr wrap="square">
            <a:spAutoFit/>
          </a:bodyPr>
          <a:lstStyle/>
          <a:p>
            <a:pPr algn="ctr"/>
            <a:r>
              <a:rPr lang="ja-JP" altLang="en-US"/>
              <a:t>扉</a:t>
            </a:r>
          </a:p>
        </p:txBody>
      </p:sp>
      <p:cxnSp>
        <p:nvCxnSpPr>
          <p:cNvPr id="46" name="直線矢印コネクタ 45">
            <a:extLst>
              <a:ext uri="{FF2B5EF4-FFF2-40B4-BE49-F238E27FC236}">
                <a16:creationId xmlns:a16="http://schemas.microsoft.com/office/drawing/2014/main" id="{F91C0234-71C3-244C-B39B-E59E8E4F7338}"/>
              </a:ext>
            </a:extLst>
          </p:cNvPr>
          <p:cNvCxnSpPr>
            <a:cxnSpLocks/>
            <a:stCxn id="45" idx="2"/>
          </p:cNvCxnSpPr>
          <p:nvPr/>
        </p:nvCxnSpPr>
        <p:spPr>
          <a:xfrm>
            <a:off x="3040042" y="6185725"/>
            <a:ext cx="1631710" cy="1190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AD5CBFB-BD27-CD44-8534-EB5DD689266D}"/>
              </a:ext>
            </a:extLst>
          </p:cNvPr>
          <p:cNvCxnSpPr>
            <a:cxnSpLocks/>
            <a:stCxn id="51" idx="2"/>
          </p:cNvCxnSpPr>
          <p:nvPr/>
        </p:nvCxnSpPr>
        <p:spPr>
          <a:xfrm>
            <a:off x="4430348" y="6185725"/>
            <a:ext cx="1000162" cy="1190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FD138477-0688-A74E-89BA-A82A772154C3}"/>
              </a:ext>
            </a:extLst>
          </p:cNvPr>
          <p:cNvSpPr/>
          <p:nvPr/>
        </p:nvSpPr>
        <p:spPr>
          <a:xfrm>
            <a:off x="3477786" y="5816393"/>
            <a:ext cx="1905123" cy="369332"/>
          </a:xfrm>
          <a:prstGeom prst="rect">
            <a:avLst/>
          </a:prstGeom>
        </p:spPr>
        <p:txBody>
          <a:bodyPr wrap="square">
            <a:spAutoFit/>
          </a:bodyPr>
          <a:lstStyle/>
          <a:p>
            <a:pPr algn="ctr"/>
            <a:r>
              <a:rPr lang="ja-JP" altLang="en-US"/>
              <a:t>クローゼット</a:t>
            </a:r>
          </a:p>
        </p:txBody>
      </p:sp>
      <p:cxnSp>
        <p:nvCxnSpPr>
          <p:cNvPr id="53" name="直線矢印コネクタ 52">
            <a:extLst>
              <a:ext uri="{FF2B5EF4-FFF2-40B4-BE49-F238E27FC236}">
                <a16:creationId xmlns:a16="http://schemas.microsoft.com/office/drawing/2014/main" id="{763EC0F5-4287-B049-B8DB-C4BA62F495D7}"/>
              </a:ext>
            </a:extLst>
          </p:cNvPr>
          <p:cNvCxnSpPr>
            <a:cxnSpLocks/>
            <a:stCxn id="54" idx="2"/>
          </p:cNvCxnSpPr>
          <p:nvPr/>
        </p:nvCxnSpPr>
        <p:spPr>
          <a:xfrm flipH="1">
            <a:off x="5338616" y="7594140"/>
            <a:ext cx="830772" cy="894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1607DFFE-60FE-A049-A686-8A7FBB500830}"/>
              </a:ext>
            </a:extLst>
          </p:cNvPr>
          <p:cNvSpPr/>
          <p:nvPr/>
        </p:nvSpPr>
        <p:spPr>
          <a:xfrm>
            <a:off x="5746415" y="7217176"/>
            <a:ext cx="845946" cy="376964"/>
          </a:xfrm>
          <a:prstGeom prst="rect">
            <a:avLst/>
          </a:prstGeom>
        </p:spPr>
        <p:txBody>
          <a:bodyPr wrap="square">
            <a:spAutoFit/>
          </a:bodyPr>
          <a:lstStyle/>
          <a:p>
            <a:pPr algn="ctr"/>
            <a:r>
              <a:rPr lang="ja-JP" altLang="en-US"/>
              <a:t>備品</a:t>
            </a:r>
          </a:p>
        </p:txBody>
      </p:sp>
      <p:sp>
        <p:nvSpPr>
          <p:cNvPr id="57" name="正方形/長方形 56">
            <a:extLst>
              <a:ext uri="{FF2B5EF4-FFF2-40B4-BE49-F238E27FC236}">
                <a16:creationId xmlns:a16="http://schemas.microsoft.com/office/drawing/2014/main" id="{CED6063B-C4C2-694C-A4EF-7C4CB815C1B1}"/>
              </a:ext>
            </a:extLst>
          </p:cNvPr>
          <p:cNvSpPr/>
          <p:nvPr/>
        </p:nvSpPr>
        <p:spPr>
          <a:xfrm>
            <a:off x="2018637" y="5816393"/>
            <a:ext cx="714686" cy="369332"/>
          </a:xfrm>
          <a:prstGeom prst="rect">
            <a:avLst/>
          </a:prstGeom>
        </p:spPr>
        <p:txBody>
          <a:bodyPr wrap="square">
            <a:spAutoFit/>
          </a:bodyPr>
          <a:lstStyle/>
          <a:p>
            <a:pPr algn="ctr"/>
            <a:r>
              <a:rPr lang="ja-JP" altLang="en-US"/>
              <a:t>電話</a:t>
            </a:r>
          </a:p>
        </p:txBody>
      </p:sp>
      <p:cxnSp>
        <p:nvCxnSpPr>
          <p:cNvPr id="58" name="直線矢印コネクタ 57">
            <a:extLst>
              <a:ext uri="{FF2B5EF4-FFF2-40B4-BE49-F238E27FC236}">
                <a16:creationId xmlns:a16="http://schemas.microsoft.com/office/drawing/2014/main" id="{1472954D-0E87-1046-9718-47AD5BD63861}"/>
              </a:ext>
            </a:extLst>
          </p:cNvPr>
          <p:cNvCxnSpPr>
            <a:cxnSpLocks/>
          </p:cNvCxnSpPr>
          <p:nvPr/>
        </p:nvCxnSpPr>
        <p:spPr>
          <a:xfrm>
            <a:off x="2320196" y="6185725"/>
            <a:ext cx="1012504" cy="1654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正方形/長方形 59">
            <a:extLst>
              <a:ext uri="{FF2B5EF4-FFF2-40B4-BE49-F238E27FC236}">
                <a16:creationId xmlns:a16="http://schemas.microsoft.com/office/drawing/2014/main" id="{02C71097-3809-814C-A49E-F36D0F623190}"/>
              </a:ext>
            </a:extLst>
          </p:cNvPr>
          <p:cNvSpPr/>
          <p:nvPr/>
        </p:nvSpPr>
        <p:spPr>
          <a:xfrm>
            <a:off x="516442" y="107101"/>
            <a:ext cx="1800493" cy="369332"/>
          </a:xfrm>
          <a:prstGeom prst="rect">
            <a:avLst/>
          </a:prstGeom>
        </p:spPr>
        <p:txBody>
          <a:bodyPr wrap="none">
            <a:spAutoFit/>
          </a:bodyPr>
          <a:lstStyle/>
          <a:p>
            <a:r>
              <a:rPr lang="ja-JP" altLang="en-US" b="1">
                <a:latin typeface="+mn-ea"/>
              </a:rPr>
              <a:t>清拭対象：室内</a:t>
            </a:r>
            <a:endParaRPr lang="ja-JP" altLang="en-US" b="1" i="0" u="none" strike="noStrike">
              <a:solidFill>
                <a:srgbClr val="333333"/>
              </a:solidFill>
              <a:effectLst/>
              <a:latin typeface="+mn-ea"/>
            </a:endParaRPr>
          </a:p>
        </p:txBody>
      </p:sp>
      <p:sp>
        <p:nvSpPr>
          <p:cNvPr id="2" name="スライド番号プレースホルダー 1">
            <a:extLst>
              <a:ext uri="{FF2B5EF4-FFF2-40B4-BE49-F238E27FC236}">
                <a16:creationId xmlns:a16="http://schemas.microsoft.com/office/drawing/2014/main" id="{B281B5E1-BC2F-654F-9175-A0F80E4A7F2A}"/>
              </a:ext>
            </a:extLst>
          </p:cNvPr>
          <p:cNvSpPr>
            <a:spLocks noGrp="1"/>
          </p:cNvSpPr>
          <p:nvPr>
            <p:ph type="sldNum" sz="quarter" idx="12"/>
          </p:nvPr>
        </p:nvSpPr>
        <p:spPr/>
        <p:txBody>
          <a:bodyPr/>
          <a:lstStyle/>
          <a:p>
            <a:fld id="{D26F39CE-828E-974C-A2DD-8D56C23B278A}" type="slidenum">
              <a:rPr kumimoji="1" lang="ja-JP" altLang="en-US" smtClean="0"/>
              <a:t>49</a:t>
            </a:fld>
            <a:endParaRPr kumimoji="1" lang="ja-JP" altLang="en-US"/>
          </a:p>
        </p:txBody>
      </p:sp>
    </p:spTree>
    <p:extLst>
      <p:ext uri="{BB962C8B-B14F-4D97-AF65-F5344CB8AC3E}">
        <p14:creationId xmlns:p14="http://schemas.microsoft.com/office/powerpoint/2010/main" val="2417346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0AA8C-EF90-1046-BD2B-F7F2EABAD67E}"/>
              </a:ext>
            </a:extLst>
          </p:cNvPr>
          <p:cNvSpPr>
            <a:spLocks noGrp="1"/>
          </p:cNvSpPr>
          <p:nvPr>
            <p:ph type="title"/>
          </p:nvPr>
        </p:nvSpPr>
        <p:spPr/>
        <p:txBody>
          <a:bodyPr/>
          <a:lstStyle/>
          <a:p>
            <a:r>
              <a:rPr lang="ja-JP" altLang="en-US"/>
              <a:t>はじめに </a:t>
            </a:r>
            <a:endParaRPr kumimoji="1" lang="ja-JP" altLang="en-US"/>
          </a:p>
        </p:txBody>
      </p:sp>
      <p:sp>
        <p:nvSpPr>
          <p:cNvPr id="3" name="コンテンツ プレースホルダー 2">
            <a:extLst>
              <a:ext uri="{FF2B5EF4-FFF2-40B4-BE49-F238E27FC236}">
                <a16:creationId xmlns:a16="http://schemas.microsoft.com/office/drawing/2014/main" id="{3554C7F5-4BA3-BF46-8FBD-AB0376730C23}"/>
              </a:ext>
            </a:extLst>
          </p:cNvPr>
          <p:cNvSpPr>
            <a:spLocks noGrp="1"/>
          </p:cNvSpPr>
          <p:nvPr>
            <p:ph idx="1"/>
          </p:nvPr>
        </p:nvSpPr>
        <p:spPr>
          <a:xfrm>
            <a:off x="471488" y="2057400"/>
            <a:ext cx="5915025" cy="6866310"/>
          </a:xfrm>
        </p:spPr>
        <p:txBody>
          <a:bodyPr/>
          <a:lstStyle/>
          <a:p>
            <a:pPr marL="0" indent="0">
              <a:lnSpc>
                <a:spcPct val="150000"/>
              </a:lnSpc>
              <a:buNone/>
            </a:pPr>
            <a:r>
              <a:rPr lang="ja-JP" altLang="en-US"/>
              <a:t>宿泊施設には様々な形態</a:t>
            </a:r>
            <a:r>
              <a:rPr lang="en-US" altLang="ja-JP" dirty="0"/>
              <a:t>(</a:t>
            </a:r>
            <a:r>
              <a:rPr lang="ja-JP" altLang="en-US"/>
              <a:t>提供サービスや施設構造の違いなど</a:t>
            </a:r>
            <a:r>
              <a:rPr lang="en-US" altLang="ja-JP" dirty="0"/>
              <a:t>)</a:t>
            </a:r>
            <a:r>
              <a:rPr lang="ja-JP" altLang="en-US"/>
              <a:t>が存在するため、一律に詳細な対策を示すには 限界があります。しかしながら、宿泊施設の共通点として、新型コロナウイルス感染症</a:t>
            </a:r>
            <a:r>
              <a:rPr lang="en-US" altLang="ja-JP" dirty="0"/>
              <a:t>(COVID-19)</a:t>
            </a:r>
            <a:r>
              <a:rPr lang="ja-JP" altLang="en-US"/>
              <a:t>の感染者の来館リスクを有することが挙げられます。</a:t>
            </a:r>
            <a:endParaRPr lang="en-US" altLang="ja-JP" dirty="0"/>
          </a:p>
          <a:p>
            <a:pPr marL="0" indent="0">
              <a:lnSpc>
                <a:spcPct val="150000"/>
              </a:lnSpc>
              <a:buNone/>
            </a:pPr>
            <a:r>
              <a:rPr lang="ja-JP" altLang="en-US"/>
              <a:t>したがって、集団生活する施設において、宿泊者・従業員を守るために、施設として守って頂きたい対策の基本方針を示したいと思います。</a:t>
            </a:r>
            <a:endParaRPr lang="en-US" altLang="ja-JP" dirty="0"/>
          </a:p>
          <a:p>
            <a:pPr marL="0" indent="0">
              <a:lnSpc>
                <a:spcPct val="150000"/>
              </a:lnSpc>
              <a:buNone/>
            </a:pPr>
            <a:endParaRPr lang="en-US" altLang="ja-JP" dirty="0"/>
          </a:p>
          <a:p>
            <a:pPr marL="0" indent="0">
              <a:lnSpc>
                <a:spcPct val="150000"/>
              </a:lnSpc>
              <a:buNone/>
            </a:pPr>
            <a:r>
              <a:rPr lang="ja-JP" altLang="en-US"/>
              <a:t>基本的には病院や市中と 同様の対策であり、異なることはありません。手指衛生ならびに標準予防策を遵守し、市中においては集団感染が確認された場に共通する</a:t>
            </a:r>
            <a:r>
              <a:rPr lang="en-US" altLang="ja-JP" dirty="0"/>
              <a:t>3</a:t>
            </a:r>
            <a:r>
              <a:rPr lang="ja-JP" altLang="en-US"/>
              <a:t>つの条件</a:t>
            </a:r>
            <a:endParaRPr lang="en-US" altLang="ja-JP" dirty="0"/>
          </a:p>
          <a:p>
            <a:pPr marL="285750" indent="-285750">
              <a:lnSpc>
                <a:spcPct val="150000"/>
              </a:lnSpc>
              <a:buFont typeface="Arial" panose="020B0604020202020204" pitchFamily="34" charset="0"/>
              <a:buChar char="•"/>
            </a:pPr>
            <a:r>
              <a:rPr lang="ja-JP" altLang="en-US"/>
              <a:t>換気の悪い密閉空間</a:t>
            </a:r>
            <a:endParaRPr lang="en-US" altLang="ja-JP" dirty="0"/>
          </a:p>
          <a:p>
            <a:pPr marL="285750" indent="-285750">
              <a:lnSpc>
                <a:spcPct val="150000"/>
              </a:lnSpc>
              <a:buFont typeface="Arial" panose="020B0604020202020204" pitchFamily="34" charset="0"/>
              <a:buChar char="•"/>
            </a:pPr>
            <a:r>
              <a:rPr lang="ja-JP" altLang="en-US"/>
              <a:t>多くの人が密集する場所</a:t>
            </a:r>
            <a:endParaRPr lang="en-US" altLang="ja-JP" dirty="0"/>
          </a:p>
          <a:p>
            <a:pPr marL="285750" indent="-285750">
              <a:lnSpc>
                <a:spcPct val="150000"/>
              </a:lnSpc>
              <a:buFont typeface="Arial" panose="020B0604020202020204" pitchFamily="34" charset="0"/>
              <a:buChar char="•"/>
            </a:pPr>
            <a:r>
              <a:rPr lang="ja-JP" altLang="en-US"/>
              <a:t>近距離</a:t>
            </a:r>
            <a:r>
              <a:rPr lang="en-US" altLang="ja-JP" dirty="0"/>
              <a:t>:</a:t>
            </a:r>
            <a:r>
              <a:rPr lang="ja-JP" altLang="en-US"/>
              <a:t>互いに手が届く距離での会話・ 発声が行われる場所</a:t>
            </a:r>
            <a:endParaRPr lang="en-US" altLang="ja-JP" dirty="0"/>
          </a:p>
          <a:p>
            <a:pPr marL="0" indent="0">
              <a:lnSpc>
                <a:spcPct val="150000"/>
              </a:lnSpc>
              <a:buNone/>
            </a:pPr>
            <a:r>
              <a:rPr lang="ja-JP" altLang="en-US"/>
              <a:t>を避けることが大切になります。</a:t>
            </a:r>
            <a:endParaRPr lang="en-US" altLang="ja-JP" dirty="0"/>
          </a:p>
        </p:txBody>
      </p:sp>
      <p:sp>
        <p:nvSpPr>
          <p:cNvPr id="4" name="スライド番号プレースホルダー 3">
            <a:extLst>
              <a:ext uri="{FF2B5EF4-FFF2-40B4-BE49-F238E27FC236}">
                <a16:creationId xmlns:a16="http://schemas.microsoft.com/office/drawing/2014/main" id="{AA59887B-D281-374D-A352-0E91668EC2AA}"/>
              </a:ext>
            </a:extLst>
          </p:cNvPr>
          <p:cNvSpPr>
            <a:spLocks noGrp="1"/>
          </p:cNvSpPr>
          <p:nvPr>
            <p:ph type="sldNum" sz="quarter" idx="12"/>
          </p:nvPr>
        </p:nvSpPr>
        <p:spPr/>
        <p:txBody>
          <a:bodyPr/>
          <a:lstStyle/>
          <a:p>
            <a:r>
              <a:rPr lang="en-US" altLang="ja-JP"/>
              <a:t>-</a:t>
            </a:r>
            <a:fld id="{D26F39CE-828E-974C-A2DD-8D56C23B278A}" type="slidenum">
              <a:rPr lang="ja-JP" altLang="en-US" smtClean="0"/>
              <a:pPr/>
              <a:t>5</a:t>
            </a:fld>
            <a:r>
              <a:rPr lang="en-US" altLang="ja-JP"/>
              <a:t>-</a:t>
            </a:r>
            <a:endParaRPr lang="ja-JP" altLang="en-US"/>
          </a:p>
        </p:txBody>
      </p:sp>
    </p:spTree>
    <p:extLst>
      <p:ext uri="{BB962C8B-B14F-4D97-AF65-F5344CB8AC3E}">
        <p14:creationId xmlns:p14="http://schemas.microsoft.com/office/powerpoint/2010/main" val="35384797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5BE74E9-8D60-DB4C-923C-675C1C88AC07}"/>
              </a:ext>
            </a:extLst>
          </p:cNvPr>
          <p:cNvPicPr>
            <a:picLocks noChangeAspect="1"/>
          </p:cNvPicPr>
          <p:nvPr/>
        </p:nvPicPr>
        <p:blipFill>
          <a:blip r:embed="rId2"/>
          <a:stretch>
            <a:fillRect/>
          </a:stretch>
        </p:blipFill>
        <p:spPr>
          <a:xfrm>
            <a:off x="635270" y="1440218"/>
            <a:ext cx="5026227" cy="3175000"/>
          </a:xfrm>
          <a:prstGeom prst="rect">
            <a:avLst/>
          </a:prstGeom>
        </p:spPr>
      </p:pic>
      <p:sp>
        <p:nvSpPr>
          <p:cNvPr id="6" name="正方形/長方形 5">
            <a:extLst>
              <a:ext uri="{FF2B5EF4-FFF2-40B4-BE49-F238E27FC236}">
                <a16:creationId xmlns:a16="http://schemas.microsoft.com/office/drawing/2014/main" id="{64CD850F-2C55-464E-B336-240BC07EC6DB}"/>
              </a:ext>
            </a:extLst>
          </p:cNvPr>
          <p:cNvSpPr/>
          <p:nvPr/>
        </p:nvSpPr>
        <p:spPr>
          <a:xfrm>
            <a:off x="291788" y="699644"/>
            <a:ext cx="1221031" cy="369332"/>
          </a:xfrm>
          <a:prstGeom prst="rect">
            <a:avLst/>
          </a:prstGeom>
        </p:spPr>
        <p:txBody>
          <a:bodyPr wrap="square">
            <a:spAutoFit/>
          </a:bodyPr>
          <a:lstStyle/>
          <a:p>
            <a:pPr algn="ctr"/>
            <a:r>
              <a:rPr lang="ja-JP" altLang="en-US"/>
              <a:t>備品</a:t>
            </a:r>
          </a:p>
        </p:txBody>
      </p:sp>
      <p:cxnSp>
        <p:nvCxnSpPr>
          <p:cNvPr id="7" name="直線矢印コネクタ 6">
            <a:extLst>
              <a:ext uri="{FF2B5EF4-FFF2-40B4-BE49-F238E27FC236}">
                <a16:creationId xmlns:a16="http://schemas.microsoft.com/office/drawing/2014/main" id="{21A8B559-140D-E343-9067-E21120A96EC0}"/>
              </a:ext>
            </a:extLst>
          </p:cNvPr>
          <p:cNvCxnSpPr>
            <a:cxnSpLocks/>
            <a:stCxn id="6" idx="2"/>
          </p:cNvCxnSpPr>
          <p:nvPr/>
        </p:nvCxnSpPr>
        <p:spPr>
          <a:xfrm>
            <a:off x="902304" y="1068976"/>
            <a:ext cx="392391" cy="1829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A620D4C3-1F33-744D-80D5-672E0BDF64A9}"/>
              </a:ext>
            </a:extLst>
          </p:cNvPr>
          <p:cNvSpPr/>
          <p:nvPr/>
        </p:nvSpPr>
        <p:spPr>
          <a:xfrm>
            <a:off x="2388308" y="699644"/>
            <a:ext cx="564205" cy="369332"/>
          </a:xfrm>
          <a:prstGeom prst="rect">
            <a:avLst/>
          </a:prstGeom>
        </p:spPr>
        <p:txBody>
          <a:bodyPr wrap="square">
            <a:spAutoFit/>
          </a:bodyPr>
          <a:lstStyle/>
          <a:p>
            <a:pPr algn="ctr"/>
            <a:r>
              <a:rPr lang="ja-JP" altLang="en-US"/>
              <a:t>壁</a:t>
            </a:r>
          </a:p>
        </p:txBody>
      </p:sp>
      <p:cxnSp>
        <p:nvCxnSpPr>
          <p:cNvPr id="9" name="直線矢印コネクタ 8">
            <a:extLst>
              <a:ext uri="{FF2B5EF4-FFF2-40B4-BE49-F238E27FC236}">
                <a16:creationId xmlns:a16="http://schemas.microsoft.com/office/drawing/2014/main" id="{DB0D3A43-C645-DC4B-A780-84D20DA0A609}"/>
              </a:ext>
            </a:extLst>
          </p:cNvPr>
          <p:cNvCxnSpPr>
            <a:cxnSpLocks/>
            <a:stCxn id="8" idx="2"/>
          </p:cNvCxnSpPr>
          <p:nvPr/>
        </p:nvCxnSpPr>
        <p:spPr>
          <a:xfrm>
            <a:off x="2670411" y="1068976"/>
            <a:ext cx="1631710" cy="1190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912911F9-828F-FC4A-B1AB-6BFD72977E0B}"/>
              </a:ext>
            </a:extLst>
          </p:cNvPr>
          <p:cNvCxnSpPr>
            <a:cxnSpLocks/>
            <a:stCxn id="11" idx="2"/>
          </p:cNvCxnSpPr>
          <p:nvPr/>
        </p:nvCxnSpPr>
        <p:spPr>
          <a:xfrm>
            <a:off x="4657700" y="1068976"/>
            <a:ext cx="267031" cy="623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90B52309-D92C-2A40-8CF8-97C6597C2EBB}"/>
              </a:ext>
            </a:extLst>
          </p:cNvPr>
          <p:cNvSpPr/>
          <p:nvPr/>
        </p:nvSpPr>
        <p:spPr>
          <a:xfrm>
            <a:off x="4302121" y="699644"/>
            <a:ext cx="711157" cy="369332"/>
          </a:xfrm>
          <a:prstGeom prst="rect">
            <a:avLst/>
          </a:prstGeom>
        </p:spPr>
        <p:txBody>
          <a:bodyPr wrap="square">
            <a:spAutoFit/>
          </a:bodyPr>
          <a:lstStyle/>
          <a:p>
            <a:pPr algn="ctr"/>
            <a:r>
              <a:rPr lang="ja-JP" altLang="en-US"/>
              <a:t>棚</a:t>
            </a:r>
          </a:p>
        </p:txBody>
      </p:sp>
      <p:sp>
        <p:nvSpPr>
          <p:cNvPr id="12" name="正方形/長方形 11">
            <a:extLst>
              <a:ext uri="{FF2B5EF4-FFF2-40B4-BE49-F238E27FC236}">
                <a16:creationId xmlns:a16="http://schemas.microsoft.com/office/drawing/2014/main" id="{B9E9B930-3878-8F4C-AB4C-07ED5D5914AB}"/>
              </a:ext>
            </a:extLst>
          </p:cNvPr>
          <p:cNvSpPr/>
          <p:nvPr/>
        </p:nvSpPr>
        <p:spPr>
          <a:xfrm>
            <a:off x="4657699" y="5103889"/>
            <a:ext cx="845946" cy="376964"/>
          </a:xfrm>
          <a:prstGeom prst="rect">
            <a:avLst/>
          </a:prstGeom>
        </p:spPr>
        <p:txBody>
          <a:bodyPr wrap="square">
            <a:spAutoFit/>
          </a:bodyPr>
          <a:lstStyle/>
          <a:p>
            <a:pPr algn="ctr"/>
            <a:r>
              <a:rPr lang="ja-JP" altLang="en-US"/>
              <a:t>ドア</a:t>
            </a:r>
          </a:p>
        </p:txBody>
      </p:sp>
      <p:sp>
        <p:nvSpPr>
          <p:cNvPr id="13" name="正方形/長方形 12">
            <a:extLst>
              <a:ext uri="{FF2B5EF4-FFF2-40B4-BE49-F238E27FC236}">
                <a16:creationId xmlns:a16="http://schemas.microsoft.com/office/drawing/2014/main" id="{49AB51A6-AD06-954B-B564-18372D1D65E7}"/>
              </a:ext>
            </a:extLst>
          </p:cNvPr>
          <p:cNvSpPr/>
          <p:nvPr/>
        </p:nvSpPr>
        <p:spPr>
          <a:xfrm>
            <a:off x="1649006" y="699644"/>
            <a:ext cx="714686" cy="369332"/>
          </a:xfrm>
          <a:prstGeom prst="rect">
            <a:avLst/>
          </a:prstGeom>
        </p:spPr>
        <p:txBody>
          <a:bodyPr wrap="square">
            <a:spAutoFit/>
          </a:bodyPr>
          <a:lstStyle/>
          <a:p>
            <a:pPr algn="ctr"/>
            <a:r>
              <a:rPr lang="ja-JP" altLang="en-US"/>
              <a:t>鏡</a:t>
            </a:r>
          </a:p>
        </p:txBody>
      </p:sp>
      <p:cxnSp>
        <p:nvCxnSpPr>
          <p:cNvPr id="14" name="直線矢印コネクタ 13">
            <a:extLst>
              <a:ext uri="{FF2B5EF4-FFF2-40B4-BE49-F238E27FC236}">
                <a16:creationId xmlns:a16="http://schemas.microsoft.com/office/drawing/2014/main" id="{4867D97E-505D-D94E-9B8B-99645BBCF086}"/>
              </a:ext>
            </a:extLst>
          </p:cNvPr>
          <p:cNvCxnSpPr>
            <a:cxnSpLocks/>
          </p:cNvCxnSpPr>
          <p:nvPr/>
        </p:nvCxnSpPr>
        <p:spPr>
          <a:xfrm>
            <a:off x="1950565" y="1068976"/>
            <a:ext cx="97236" cy="1190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C14250C8-A26E-9E45-BB1A-ECBC3259E2E6}"/>
              </a:ext>
            </a:extLst>
          </p:cNvPr>
          <p:cNvCxnSpPr>
            <a:cxnSpLocks/>
          </p:cNvCxnSpPr>
          <p:nvPr/>
        </p:nvCxnSpPr>
        <p:spPr>
          <a:xfrm flipV="1">
            <a:off x="5080672" y="3618690"/>
            <a:ext cx="0" cy="136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BB3A241-FCEA-1744-8EAD-F9564C4E994D}"/>
              </a:ext>
            </a:extLst>
          </p:cNvPr>
          <p:cNvSpPr/>
          <p:nvPr/>
        </p:nvSpPr>
        <p:spPr>
          <a:xfrm>
            <a:off x="3159639" y="5103889"/>
            <a:ext cx="845946" cy="369332"/>
          </a:xfrm>
          <a:prstGeom prst="rect">
            <a:avLst/>
          </a:prstGeom>
        </p:spPr>
        <p:txBody>
          <a:bodyPr wrap="square">
            <a:spAutoFit/>
          </a:bodyPr>
          <a:lstStyle/>
          <a:p>
            <a:pPr algn="ctr"/>
            <a:r>
              <a:rPr lang="ja-JP" altLang="en-US"/>
              <a:t>浴槽</a:t>
            </a:r>
          </a:p>
        </p:txBody>
      </p:sp>
      <p:cxnSp>
        <p:nvCxnSpPr>
          <p:cNvPr id="23" name="直線矢印コネクタ 22">
            <a:extLst>
              <a:ext uri="{FF2B5EF4-FFF2-40B4-BE49-F238E27FC236}">
                <a16:creationId xmlns:a16="http://schemas.microsoft.com/office/drawing/2014/main" id="{FC0666DB-6B86-F643-8F65-B0386801B5AF}"/>
              </a:ext>
            </a:extLst>
          </p:cNvPr>
          <p:cNvCxnSpPr>
            <a:cxnSpLocks/>
          </p:cNvCxnSpPr>
          <p:nvPr/>
        </p:nvCxnSpPr>
        <p:spPr>
          <a:xfrm flipV="1">
            <a:off x="3582612" y="3618690"/>
            <a:ext cx="0" cy="136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AEFFC09D-D42C-8548-9236-36DD21DB3A18}"/>
              </a:ext>
            </a:extLst>
          </p:cNvPr>
          <p:cNvSpPr/>
          <p:nvPr/>
        </p:nvSpPr>
        <p:spPr>
          <a:xfrm>
            <a:off x="2070142" y="5103889"/>
            <a:ext cx="845946" cy="369332"/>
          </a:xfrm>
          <a:prstGeom prst="rect">
            <a:avLst/>
          </a:prstGeom>
        </p:spPr>
        <p:txBody>
          <a:bodyPr wrap="square">
            <a:spAutoFit/>
          </a:bodyPr>
          <a:lstStyle/>
          <a:p>
            <a:pPr algn="ctr"/>
            <a:r>
              <a:rPr lang="ja-JP" altLang="en-US"/>
              <a:t>床</a:t>
            </a:r>
          </a:p>
        </p:txBody>
      </p:sp>
      <p:cxnSp>
        <p:nvCxnSpPr>
          <p:cNvPr id="25" name="直線矢印コネクタ 24">
            <a:extLst>
              <a:ext uri="{FF2B5EF4-FFF2-40B4-BE49-F238E27FC236}">
                <a16:creationId xmlns:a16="http://schemas.microsoft.com/office/drawing/2014/main" id="{C3504B69-EBC6-B949-BDAD-17C667B1A0A2}"/>
              </a:ext>
            </a:extLst>
          </p:cNvPr>
          <p:cNvCxnSpPr>
            <a:cxnSpLocks/>
          </p:cNvCxnSpPr>
          <p:nvPr/>
        </p:nvCxnSpPr>
        <p:spPr>
          <a:xfrm flipV="1">
            <a:off x="2493115" y="4474723"/>
            <a:ext cx="459398" cy="511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図 26">
            <a:extLst>
              <a:ext uri="{FF2B5EF4-FFF2-40B4-BE49-F238E27FC236}">
                <a16:creationId xmlns:a16="http://schemas.microsoft.com/office/drawing/2014/main" id="{EE7D715F-4382-8244-94B0-4A53833844B2}"/>
              </a:ext>
            </a:extLst>
          </p:cNvPr>
          <p:cNvPicPr>
            <a:picLocks noChangeAspect="1"/>
          </p:cNvPicPr>
          <p:nvPr/>
        </p:nvPicPr>
        <p:blipFill>
          <a:blip r:embed="rId3"/>
          <a:stretch>
            <a:fillRect/>
          </a:stretch>
        </p:blipFill>
        <p:spPr>
          <a:xfrm>
            <a:off x="657137" y="6225181"/>
            <a:ext cx="4846508" cy="3231006"/>
          </a:xfrm>
          <a:prstGeom prst="rect">
            <a:avLst/>
          </a:prstGeom>
        </p:spPr>
      </p:pic>
      <p:sp>
        <p:nvSpPr>
          <p:cNvPr id="28" name="正方形/長方形 27">
            <a:extLst>
              <a:ext uri="{FF2B5EF4-FFF2-40B4-BE49-F238E27FC236}">
                <a16:creationId xmlns:a16="http://schemas.microsoft.com/office/drawing/2014/main" id="{E81F7216-BF76-3D4D-A91B-6459462D9B28}"/>
              </a:ext>
            </a:extLst>
          </p:cNvPr>
          <p:cNvSpPr/>
          <p:nvPr/>
        </p:nvSpPr>
        <p:spPr>
          <a:xfrm>
            <a:off x="2305572" y="5765370"/>
            <a:ext cx="1221031" cy="369332"/>
          </a:xfrm>
          <a:prstGeom prst="rect">
            <a:avLst/>
          </a:prstGeom>
        </p:spPr>
        <p:txBody>
          <a:bodyPr wrap="square">
            <a:spAutoFit/>
          </a:bodyPr>
          <a:lstStyle/>
          <a:p>
            <a:pPr algn="ctr"/>
            <a:r>
              <a:rPr lang="ja-JP" altLang="en-US"/>
              <a:t>洗面台</a:t>
            </a:r>
          </a:p>
        </p:txBody>
      </p:sp>
      <p:cxnSp>
        <p:nvCxnSpPr>
          <p:cNvPr id="29" name="直線矢印コネクタ 28">
            <a:extLst>
              <a:ext uri="{FF2B5EF4-FFF2-40B4-BE49-F238E27FC236}">
                <a16:creationId xmlns:a16="http://schemas.microsoft.com/office/drawing/2014/main" id="{095EB46C-1F30-E94D-83F8-BB88A2422789}"/>
              </a:ext>
            </a:extLst>
          </p:cNvPr>
          <p:cNvCxnSpPr>
            <a:cxnSpLocks/>
            <a:stCxn id="28" idx="2"/>
          </p:cNvCxnSpPr>
          <p:nvPr/>
        </p:nvCxnSpPr>
        <p:spPr>
          <a:xfrm>
            <a:off x="2916088" y="6134702"/>
            <a:ext cx="0" cy="696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B67414A0-463B-E949-8FD1-BEA33E1FD1F8}"/>
              </a:ext>
            </a:extLst>
          </p:cNvPr>
          <p:cNvCxnSpPr>
            <a:cxnSpLocks/>
          </p:cNvCxnSpPr>
          <p:nvPr/>
        </p:nvCxnSpPr>
        <p:spPr>
          <a:xfrm>
            <a:off x="1294695" y="6134702"/>
            <a:ext cx="341403" cy="1977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3793419E-7716-064D-8B95-4182AA036647}"/>
              </a:ext>
            </a:extLst>
          </p:cNvPr>
          <p:cNvSpPr/>
          <p:nvPr/>
        </p:nvSpPr>
        <p:spPr>
          <a:xfrm>
            <a:off x="749147" y="5765370"/>
            <a:ext cx="1221031" cy="369332"/>
          </a:xfrm>
          <a:prstGeom prst="rect">
            <a:avLst/>
          </a:prstGeom>
        </p:spPr>
        <p:txBody>
          <a:bodyPr wrap="square">
            <a:spAutoFit/>
          </a:bodyPr>
          <a:lstStyle/>
          <a:p>
            <a:pPr algn="ctr"/>
            <a:r>
              <a:rPr lang="ja-JP" altLang="en-US"/>
              <a:t>便器</a:t>
            </a:r>
          </a:p>
        </p:txBody>
      </p:sp>
      <p:sp>
        <p:nvSpPr>
          <p:cNvPr id="37" name="正方形/長方形 36">
            <a:extLst>
              <a:ext uri="{FF2B5EF4-FFF2-40B4-BE49-F238E27FC236}">
                <a16:creationId xmlns:a16="http://schemas.microsoft.com/office/drawing/2014/main" id="{073B3A84-0100-BA4E-ADA8-9DC5F9A16FBC}"/>
              </a:ext>
            </a:extLst>
          </p:cNvPr>
          <p:cNvSpPr/>
          <p:nvPr/>
        </p:nvSpPr>
        <p:spPr>
          <a:xfrm>
            <a:off x="4017640" y="5765370"/>
            <a:ext cx="1221031" cy="369332"/>
          </a:xfrm>
          <a:prstGeom prst="rect">
            <a:avLst/>
          </a:prstGeom>
        </p:spPr>
        <p:txBody>
          <a:bodyPr wrap="square">
            <a:spAutoFit/>
          </a:bodyPr>
          <a:lstStyle/>
          <a:p>
            <a:pPr algn="ctr"/>
            <a:r>
              <a:rPr lang="ja-JP" altLang="en-US"/>
              <a:t>蛇口</a:t>
            </a:r>
          </a:p>
        </p:txBody>
      </p:sp>
      <p:cxnSp>
        <p:nvCxnSpPr>
          <p:cNvPr id="38" name="直線矢印コネクタ 37">
            <a:extLst>
              <a:ext uri="{FF2B5EF4-FFF2-40B4-BE49-F238E27FC236}">
                <a16:creationId xmlns:a16="http://schemas.microsoft.com/office/drawing/2014/main" id="{094BA430-8553-4A4B-85C1-1CE3204A1EB1}"/>
              </a:ext>
            </a:extLst>
          </p:cNvPr>
          <p:cNvCxnSpPr>
            <a:cxnSpLocks/>
            <a:stCxn id="37" idx="2"/>
          </p:cNvCxnSpPr>
          <p:nvPr/>
        </p:nvCxnSpPr>
        <p:spPr>
          <a:xfrm flipH="1">
            <a:off x="3861998" y="6134702"/>
            <a:ext cx="766158" cy="461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AE624711-2C87-BD41-9B86-C7B3AD04B31A}"/>
              </a:ext>
            </a:extLst>
          </p:cNvPr>
          <p:cNvSpPr/>
          <p:nvPr/>
        </p:nvSpPr>
        <p:spPr>
          <a:xfrm>
            <a:off x="516442" y="107101"/>
            <a:ext cx="2723823" cy="369332"/>
          </a:xfrm>
          <a:prstGeom prst="rect">
            <a:avLst/>
          </a:prstGeom>
        </p:spPr>
        <p:txBody>
          <a:bodyPr wrap="none">
            <a:spAutoFit/>
          </a:bodyPr>
          <a:lstStyle/>
          <a:p>
            <a:r>
              <a:rPr lang="ja-JP" altLang="en-US" b="1">
                <a:latin typeface="+mn-ea"/>
              </a:rPr>
              <a:t>清拭対象：バス</a:t>
            </a:r>
            <a:r>
              <a:rPr lang="ja-JP" altLang="en-US" b="1">
                <a:solidFill>
                  <a:srgbClr val="333333"/>
                </a:solidFill>
                <a:latin typeface="+mn-ea"/>
              </a:rPr>
              <a:t>・トイレ</a:t>
            </a:r>
            <a:endParaRPr lang="en-US" altLang="ja-JP" b="1" dirty="0">
              <a:latin typeface="+mn-ea"/>
            </a:endParaRPr>
          </a:p>
        </p:txBody>
      </p:sp>
      <p:sp>
        <p:nvSpPr>
          <p:cNvPr id="2" name="スライド番号プレースホルダー 1">
            <a:extLst>
              <a:ext uri="{FF2B5EF4-FFF2-40B4-BE49-F238E27FC236}">
                <a16:creationId xmlns:a16="http://schemas.microsoft.com/office/drawing/2014/main" id="{D4F2EC62-3430-DA4D-BD15-F8E2D5D2F828}"/>
              </a:ext>
            </a:extLst>
          </p:cNvPr>
          <p:cNvSpPr>
            <a:spLocks noGrp="1"/>
          </p:cNvSpPr>
          <p:nvPr>
            <p:ph type="sldNum" sz="quarter" idx="12"/>
          </p:nvPr>
        </p:nvSpPr>
        <p:spPr/>
        <p:txBody>
          <a:bodyPr/>
          <a:lstStyle/>
          <a:p>
            <a:fld id="{D26F39CE-828E-974C-A2DD-8D56C23B278A}" type="slidenum">
              <a:rPr kumimoji="1" lang="ja-JP" altLang="en-US" smtClean="0"/>
              <a:t>50</a:t>
            </a:fld>
            <a:endParaRPr kumimoji="1" lang="ja-JP" altLang="en-US"/>
          </a:p>
        </p:txBody>
      </p:sp>
    </p:spTree>
    <p:extLst>
      <p:ext uri="{BB962C8B-B14F-4D97-AF65-F5344CB8AC3E}">
        <p14:creationId xmlns:p14="http://schemas.microsoft.com/office/powerpoint/2010/main" val="2648591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2EFF6-5BC4-434F-8B79-0784B05C5748}"/>
              </a:ext>
            </a:extLst>
          </p:cNvPr>
          <p:cNvSpPr>
            <a:spLocks noGrp="1"/>
          </p:cNvSpPr>
          <p:nvPr>
            <p:ph type="title"/>
          </p:nvPr>
        </p:nvSpPr>
        <p:spPr/>
        <p:txBody>
          <a:bodyPr/>
          <a:lstStyle/>
          <a:p>
            <a:r>
              <a:rPr lang="ja-JP" altLang="en-US"/>
              <a:t>感染経路別予防策</a:t>
            </a:r>
            <a:br>
              <a:rPr lang="en-US" altLang="ja-JP" dirty="0"/>
            </a:br>
            <a:r>
              <a:rPr lang="ja-JP" altLang="en-US" sz="1800"/>
              <a:t>対象者の隔離：リネン</a:t>
            </a:r>
            <a:endParaRPr kumimoji="1" lang="ja-JP" altLang="en-US"/>
          </a:p>
        </p:txBody>
      </p:sp>
      <p:sp>
        <p:nvSpPr>
          <p:cNvPr id="3" name="コンテンツ プレースホルダー 2">
            <a:extLst>
              <a:ext uri="{FF2B5EF4-FFF2-40B4-BE49-F238E27FC236}">
                <a16:creationId xmlns:a16="http://schemas.microsoft.com/office/drawing/2014/main" id="{90992A64-276C-F84A-8BA7-8AAB2E619B79}"/>
              </a:ext>
            </a:extLst>
          </p:cNvPr>
          <p:cNvSpPr>
            <a:spLocks noGrp="1"/>
          </p:cNvSpPr>
          <p:nvPr>
            <p:ph sz="half" idx="1"/>
          </p:nvPr>
        </p:nvSpPr>
        <p:spPr>
          <a:xfrm>
            <a:off x="471488" y="2637435"/>
            <a:ext cx="2914650" cy="5067231"/>
          </a:xfrm>
        </p:spPr>
        <p:txBody>
          <a:bodyPr>
            <a:noAutofit/>
          </a:bodyPr>
          <a:lstStyle/>
          <a:p>
            <a:pPr marL="0" indent="0">
              <a:buNone/>
            </a:pPr>
            <a:r>
              <a:rPr lang="ja-JP" altLang="en-US" sz="1200"/>
              <a:t>リネンは、滞在中必要量を事前に部屋置きしてください。滞在者からの補充の要請は、滞在者アプリから行っていただきます（有償提供）。補充の際は、ドア前に置き滞在者と接触しないでください。</a:t>
            </a:r>
            <a:endParaRPr lang="en-US" altLang="ja-JP" sz="1200" dirty="0"/>
          </a:p>
          <a:p>
            <a:pPr marL="0" indent="0">
              <a:buNone/>
            </a:pPr>
            <a:endParaRPr lang="en-US" altLang="ja-JP" sz="1200" dirty="0"/>
          </a:p>
          <a:p>
            <a:pPr marL="0" indent="0">
              <a:buNone/>
            </a:pPr>
            <a:r>
              <a:rPr lang="ja-JP" altLang="en-US" sz="1200">
                <a:solidFill>
                  <a:srgbClr val="FF0000"/>
                </a:solidFill>
              </a:rPr>
              <a:t>滞在者が発症する可能性がありますので、リネンは退去時まで部屋置きをしてください。</a:t>
            </a:r>
            <a:endParaRPr lang="en-US" altLang="ja-JP" sz="1200" dirty="0">
              <a:solidFill>
                <a:srgbClr val="FF0000"/>
              </a:solidFill>
            </a:endParaRPr>
          </a:p>
          <a:p>
            <a:pPr marL="0" indent="0">
              <a:buNone/>
            </a:pPr>
            <a:endParaRPr lang="en-US" altLang="ja-JP" sz="1200" dirty="0"/>
          </a:p>
          <a:p>
            <a:pPr marL="0" indent="0">
              <a:buNone/>
            </a:pPr>
            <a:r>
              <a:rPr lang="ja-JP" altLang="en-US" sz="1200">
                <a:solidFill>
                  <a:srgbClr val="FF0000"/>
                </a:solidFill>
              </a:rPr>
              <a:t>退去時にリネンを引き上げる場合は、手袋とマスクを着用して行ってください。</a:t>
            </a:r>
            <a:endParaRPr lang="en-US" altLang="ja-JP" sz="1200" dirty="0">
              <a:solidFill>
                <a:srgbClr val="FF0000"/>
              </a:solidFill>
            </a:endParaRPr>
          </a:p>
          <a:p>
            <a:pPr marL="0" indent="0">
              <a:buNone/>
            </a:pPr>
            <a:endParaRPr lang="en-US" altLang="ja-JP" sz="1200" dirty="0">
              <a:solidFill>
                <a:srgbClr val="FF0000"/>
              </a:solidFill>
            </a:endParaRPr>
          </a:p>
          <a:p>
            <a:pPr marL="0" indent="0">
              <a:buNone/>
            </a:pPr>
            <a:r>
              <a:rPr lang="ja-JP" altLang="en-US" sz="1200"/>
              <a:t>発症していない滞在者のリネンは通常通り、リネン事業者に回収出ししてください。</a:t>
            </a:r>
            <a:endParaRPr lang="en-US" altLang="ja-JP" sz="1200" dirty="0"/>
          </a:p>
          <a:p>
            <a:pPr marL="0" indent="0">
              <a:buNone/>
            </a:pPr>
            <a:endParaRPr lang="en-US" altLang="ja-JP" sz="1200" dirty="0"/>
          </a:p>
          <a:p>
            <a:pPr marL="0" indent="0">
              <a:buNone/>
            </a:pPr>
            <a:r>
              <a:rPr lang="ja-JP" altLang="en-US" sz="1200">
                <a:solidFill>
                  <a:srgbClr val="FF0000"/>
                </a:solidFill>
              </a:rPr>
              <a:t>発症者が利用したリネンは、法令に基づき、消毒可能なリネン事業者に手配するか、</a:t>
            </a:r>
            <a:r>
              <a:rPr lang="ja-JP" altLang="en-US" sz="1200" u="sng">
                <a:solidFill>
                  <a:srgbClr val="FF0000"/>
                </a:solidFill>
              </a:rPr>
              <a:t>医療廃棄物扱いで廃棄</a:t>
            </a:r>
            <a:r>
              <a:rPr lang="ja-JP" altLang="en-US" sz="1200">
                <a:solidFill>
                  <a:srgbClr val="FF0000"/>
                </a:solidFill>
              </a:rPr>
              <a:t>します。</a:t>
            </a:r>
            <a:endParaRPr lang="en-US" altLang="ja-JP" sz="1200" dirty="0">
              <a:solidFill>
                <a:srgbClr val="FF0000"/>
              </a:solidFill>
            </a:endParaRPr>
          </a:p>
        </p:txBody>
      </p:sp>
      <p:sp>
        <p:nvSpPr>
          <p:cNvPr id="5" name="角丸四角形 4">
            <a:extLst>
              <a:ext uri="{FF2B5EF4-FFF2-40B4-BE49-F238E27FC236}">
                <a16:creationId xmlns:a16="http://schemas.microsoft.com/office/drawing/2014/main" id="{1A0A5DDF-7A09-B341-8CD6-0335E8254DE3}"/>
              </a:ext>
            </a:extLst>
          </p:cNvPr>
          <p:cNvSpPr/>
          <p:nvPr/>
        </p:nvSpPr>
        <p:spPr>
          <a:xfrm>
            <a:off x="519597" y="2083339"/>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bg1"/>
                </a:solidFill>
              </a:rPr>
              <a:t>使用済みリネンは部屋置きして退去時に引き上げします。</a:t>
            </a:r>
          </a:p>
        </p:txBody>
      </p:sp>
      <p:sp>
        <p:nvSpPr>
          <p:cNvPr id="6" name="正方形/長方形 5">
            <a:extLst>
              <a:ext uri="{FF2B5EF4-FFF2-40B4-BE49-F238E27FC236}">
                <a16:creationId xmlns:a16="http://schemas.microsoft.com/office/drawing/2014/main" id="{88BC1E8F-C7AE-8146-9000-8BA7AF4BAA19}"/>
              </a:ext>
            </a:extLst>
          </p:cNvPr>
          <p:cNvSpPr/>
          <p:nvPr/>
        </p:nvSpPr>
        <p:spPr>
          <a:xfrm>
            <a:off x="422546" y="7046225"/>
            <a:ext cx="2745959" cy="1200329"/>
          </a:xfrm>
          <a:prstGeom prst="rect">
            <a:avLst/>
          </a:prstGeom>
          <a:ln>
            <a:solidFill>
              <a:schemeClr val="tx1"/>
            </a:solidFill>
          </a:ln>
        </p:spPr>
        <p:txBody>
          <a:bodyPr wrap="square">
            <a:spAutoFit/>
          </a:bodyPr>
          <a:lstStyle/>
          <a:p>
            <a:r>
              <a:rPr lang="ja-JP" altLang="en-US" sz="1200">
                <a:solidFill>
                  <a:srgbClr val="2E3136"/>
                </a:solidFill>
                <a:latin typeface="MS PGothic" panose="020B0600070205080204" pitchFamily="34" charset="-128"/>
                <a:ea typeface="MS PGothic" panose="020B0600070205080204" pitchFamily="34" charset="-128"/>
              </a:rPr>
              <a:t>（７）汚れたリネン、衣服を洗濯しましょう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体液で汚れた衣服、リネンを取り扱う際は、手袋とマスクをつけ、一般的な家庭用洗剤で洗濯し完全に乾かしてください。</a:t>
            </a:r>
            <a:br>
              <a:rPr lang="ja-JP" altLang="en-US" sz="1200">
                <a:latin typeface="MS PGothic" panose="020B0600070205080204" pitchFamily="34" charset="-128"/>
                <a:ea typeface="MS PGothic" panose="020B0600070205080204" pitchFamily="34" charset="-128"/>
              </a:rPr>
            </a:br>
            <a:r>
              <a:rPr lang="en-US" altLang="ja-JP" sz="1200" dirty="0">
                <a:solidFill>
                  <a:srgbClr val="2E3136"/>
                </a:solidFill>
                <a:latin typeface="MS PGothic" panose="020B0600070205080204" pitchFamily="34" charset="-128"/>
                <a:ea typeface="MS PGothic" panose="020B0600070205080204" pitchFamily="34" charset="-128"/>
              </a:rPr>
              <a:t>※</a:t>
            </a:r>
            <a:r>
              <a:rPr lang="ja-JP" altLang="en-US" sz="1200">
                <a:solidFill>
                  <a:srgbClr val="2E3136"/>
                </a:solidFill>
                <a:latin typeface="MS PGothic" panose="020B0600070205080204" pitchFamily="34" charset="-128"/>
                <a:ea typeface="MS PGothic" panose="020B0600070205080204" pitchFamily="34" charset="-128"/>
              </a:rPr>
              <a:t>糞便からウイルスが検出されることがあります。</a:t>
            </a:r>
            <a:endParaRPr lang="ja-JP" altLang="en-US" sz="1200">
              <a:latin typeface="MS PGothic" panose="020B0600070205080204" pitchFamily="34" charset="-128"/>
              <a:ea typeface="MS PGothic" panose="020B0600070205080204" pitchFamily="34" charset="-128"/>
            </a:endParaRPr>
          </a:p>
        </p:txBody>
      </p:sp>
      <p:sp>
        <p:nvSpPr>
          <p:cNvPr id="21" name="テキスト ボックス 20">
            <a:extLst>
              <a:ext uri="{FF2B5EF4-FFF2-40B4-BE49-F238E27FC236}">
                <a16:creationId xmlns:a16="http://schemas.microsoft.com/office/drawing/2014/main" id="{3C3B7332-1AD4-8447-BA59-889B60B50D69}"/>
              </a:ext>
            </a:extLst>
          </p:cNvPr>
          <p:cNvSpPr txBox="1"/>
          <p:nvPr/>
        </p:nvSpPr>
        <p:spPr>
          <a:xfrm>
            <a:off x="3545383" y="7683979"/>
            <a:ext cx="2914650" cy="276999"/>
          </a:xfrm>
          <a:prstGeom prst="rect">
            <a:avLst/>
          </a:prstGeom>
          <a:noFill/>
        </p:spPr>
        <p:txBody>
          <a:bodyPr wrap="square" rtlCol="0">
            <a:spAutoFit/>
          </a:bodyPr>
          <a:lstStyle/>
          <a:p>
            <a:pPr>
              <a:tabLst>
                <a:tab pos="1816100" algn="l"/>
              </a:tabLst>
            </a:pPr>
            <a:r>
              <a:rPr lang="ja-JP" altLang="en-US" sz="1200"/>
              <a:t>シーツ枕カバー</a:t>
            </a:r>
            <a:r>
              <a:rPr lang="en-US" altLang="ja-JP" sz="1200" dirty="0"/>
              <a:t>	6</a:t>
            </a:r>
            <a:r>
              <a:rPr lang="ja-JP" altLang="en-US" sz="1200"/>
              <a:t>日に</a:t>
            </a:r>
            <a:r>
              <a:rPr lang="en-US" altLang="ja-JP" sz="1200" dirty="0"/>
              <a:t>1</a:t>
            </a:r>
            <a:r>
              <a:rPr lang="ja-JP" altLang="en-US" sz="1200"/>
              <a:t>回</a:t>
            </a:r>
            <a:endParaRPr lang="en-US" altLang="ja-JP" sz="1200" dirty="0"/>
          </a:p>
        </p:txBody>
      </p:sp>
      <p:sp>
        <p:nvSpPr>
          <p:cNvPr id="22" name="テキスト ボックス 21">
            <a:extLst>
              <a:ext uri="{FF2B5EF4-FFF2-40B4-BE49-F238E27FC236}">
                <a16:creationId xmlns:a16="http://schemas.microsoft.com/office/drawing/2014/main" id="{9EC54551-C134-424E-9E16-FB5D4C2BBD1C}"/>
              </a:ext>
            </a:extLst>
          </p:cNvPr>
          <p:cNvSpPr txBox="1"/>
          <p:nvPr/>
        </p:nvSpPr>
        <p:spPr>
          <a:xfrm>
            <a:off x="3545383" y="7969555"/>
            <a:ext cx="2914650" cy="276999"/>
          </a:xfrm>
          <a:prstGeom prst="rect">
            <a:avLst/>
          </a:prstGeom>
          <a:noFill/>
        </p:spPr>
        <p:txBody>
          <a:bodyPr wrap="square" rtlCol="0">
            <a:spAutoFit/>
          </a:bodyPr>
          <a:lstStyle/>
          <a:p>
            <a:pPr>
              <a:tabLst>
                <a:tab pos="1816100" algn="l"/>
              </a:tabLst>
            </a:pPr>
            <a:r>
              <a:rPr lang="ja-JP" altLang="en-US" sz="1200"/>
              <a:t>バスタオル</a:t>
            </a:r>
            <a:r>
              <a:rPr lang="en-US" altLang="ja-JP" sz="1200" dirty="0"/>
              <a:t>	3</a:t>
            </a:r>
            <a:r>
              <a:rPr lang="ja-JP" altLang="en-US" sz="1200"/>
              <a:t>日に</a:t>
            </a:r>
            <a:r>
              <a:rPr lang="en-US" altLang="ja-JP" sz="1200" dirty="0"/>
              <a:t>1</a:t>
            </a:r>
            <a:r>
              <a:rPr lang="ja-JP" altLang="en-US" sz="1200"/>
              <a:t>回</a:t>
            </a:r>
            <a:endParaRPr lang="en-US" altLang="ja-JP" sz="1200" dirty="0"/>
          </a:p>
        </p:txBody>
      </p:sp>
      <p:sp>
        <p:nvSpPr>
          <p:cNvPr id="23" name="テキスト ボックス 22">
            <a:extLst>
              <a:ext uri="{FF2B5EF4-FFF2-40B4-BE49-F238E27FC236}">
                <a16:creationId xmlns:a16="http://schemas.microsoft.com/office/drawing/2014/main" id="{D2C905E8-93DF-D94D-BA3B-F98247436866}"/>
              </a:ext>
            </a:extLst>
          </p:cNvPr>
          <p:cNvSpPr txBox="1"/>
          <p:nvPr/>
        </p:nvSpPr>
        <p:spPr>
          <a:xfrm>
            <a:off x="3545383" y="8223476"/>
            <a:ext cx="2914650" cy="276999"/>
          </a:xfrm>
          <a:prstGeom prst="rect">
            <a:avLst/>
          </a:prstGeom>
          <a:noFill/>
        </p:spPr>
        <p:txBody>
          <a:bodyPr wrap="square" rtlCol="0">
            <a:spAutoFit/>
          </a:bodyPr>
          <a:lstStyle/>
          <a:p>
            <a:pPr>
              <a:tabLst>
                <a:tab pos="1816100" algn="l"/>
              </a:tabLst>
            </a:pPr>
            <a:r>
              <a:rPr lang="ja-JP" altLang="en-US" sz="1200"/>
              <a:t>バスマット</a:t>
            </a:r>
            <a:r>
              <a:rPr lang="en-US" altLang="ja-JP" sz="1200" dirty="0"/>
              <a:t>	3</a:t>
            </a:r>
            <a:r>
              <a:rPr lang="ja-JP" altLang="en-US" sz="1200"/>
              <a:t>日に</a:t>
            </a:r>
            <a:r>
              <a:rPr lang="en-US" altLang="ja-JP" sz="1200" dirty="0"/>
              <a:t>1</a:t>
            </a:r>
            <a:r>
              <a:rPr lang="ja-JP" altLang="en-US" sz="1200"/>
              <a:t>回</a:t>
            </a:r>
            <a:endParaRPr lang="en-US" altLang="ja-JP" sz="1200" dirty="0"/>
          </a:p>
        </p:txBody>
      </p:sp>
      <p:sp>
        <p:nvSpPr>
          <p:cNvPr id="24" name="テキスト ボックス 23">
            <a:extLst>
              <a:ext uri="{FF2B5EF4-FFF2-40B4-BE49-F238E27FC236}">
                <a16:creationId xmlns:a16="http://schemas.microsoft.com/office/drawing/2014/main" id="{15297C4C-48AE-2944-B495-8618FB1BC91F}"/>
              </a:ext>
            </a:extLst>
          </p:cNvPr>
          <p:cNvSpPr txBox="1"/>
          <p:nvPr/>
        </p:nvSpPr>
        <p:spPr>
          <a:xfrm>
            <a:off x="3545383" y="8513521"/>
            <a:ext cx="2914650" cy="276999"/>
          </a:xfrm>
          <a:prstGeom prst="rect">
            <a:avLst/>
          </a:prstGeom>
          <a:noFill/>
        </p:spPr>
        <p:txBody>
          <a:bodyPr wrap="square" rtlCol="0">
            <a:spAutoFit/>
          </a:bodyPr>
          <a:lstStyle/>
          <a:p>
            <a:pPr>
              <a:tabLst>
                <a:tab pos="1816100" algn="l"/>
              </a:tabLst>
            </a:pPr>
            <a:r>
              <a:rPr lang="ja-JP" altLang="en-US" sz="1200"/>
              <a:t>歯ブラシ</a:t>
            </a:r>
            <a:r>
              <a:rPr lang="en-US" altLang="ja-JP" sz="1200" dirty="0"/>
              <a:t>	1</a:t>
            </a:r>
            <a:r>
              <a:rPr lang="ja-JP" altLang="en-US" sz="1200"/>
              <a:t>泊</a:t>
            </a:r>
            <a:r>
              <a:rPr lang="en-US" altLang="ja-JP" sz="1200" dirty="0"/>
              <a:t>1</a:t>
            </a:r>
            <a:r>
              <a:rPr lang="ja-JP" altLang="en-US" sz="1200"/>
              <a:t>本</a:t>
            </a:r>
            <a:endParaRPr lang="en-US" altLang="ja-JP" sz="1200" dirty="0"/>
          </a:p>
        </p:txBody>
      </p:sp>
      <p:sp>
        <p:nvSpPr>
          <p:cNvPr id="25" name="テキスト ボックス 24">
            <a:extLst>
              <a:ext uri="{FF2B5EF4-FFF2-40B4-BE49-F238E27FC236}">
                <a16:creationId xmlns:a16="http://schemas.microsoft.com/office/drawing/2014/main" id="{F7285D11-3816-2F4F-999E-E8FED79A3320}"/>
              </a:ext>
            </a:extLst>
          </p:cNvPr>
          <p:cNvSpPr txBox="1"/>
          <p:nvPr/>
        </p:nvSpPr>
        <p:spPr>
          <a:xfrm>
            <a:off x="3545383" y="8803566"/>
            <a:ext cx="2914650" cy="276999"/>
          </a:xfrm>
          <a:prstGeom prst="rect">
            <a:avLst/>
          </a:prstGeom>
          <a:noFill/>
        </p:spPr>
        <p:txBody>
          <a:bodyPr wrap="square" rtlCol="0">
            <a:spAutoFit/>
          </a:bodyPr>
          <a:lstStyle/>
          <a:p>
            <a:pPr>
              <a:tabLst>
                <a:tab pos="1816100" algn="l"/>
              </a:tabLst>
            </a:pPr>
            <a:r>
              <a:rPr lang="ja-JP" altLang="en-US" sz="1200"/>
              <a:t>トイレットペーパー</a:t>
            </a:r>
            <a:r>
              <a:rPr lang="en-US" altLang="ja-JP" sz="1200" dirty="0"/>
              <a:t>	4</a:t>
            </a:r>
            <a:r>
              <a:rPr lang="ja-JP" altLang="en-US" sz="1200"/>
              <a:t>日に</a:t>
            </a:r>
            <a:r>
              <a:rPr lang="en-US" altLang="ja-JP" sz="1200" dirty="0"/>
              <a:t>1</a:t>
            </a:r>
            <a:r>
              <a:rPr lang="ja-JP" altLang="en-US" sz="1200"/>
              <a:t>巻</a:t>
            </a:r>
            <a:endParaRPr lang="en-US" altLang="ja-JP" sz="1200" dirty="0"/>
          </a:p>
        </p:txBody>
      </p:sp>
      <p:pic>
        <p:nvPicPr>
          <p:cNvPr id="34" name="図 33">
            <a:extLst>
              <a:ext uri="{FF2B5EF4-FFF2-40B4-BE49-F238E27FC236}">
                <a16:creationId xmlns:a16="http://schemas.microsoft.com/office/drawing/2014/main" id="{50F6B064-0AFB-7546-AEF7-910DD9655F1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46677" y="6358228"/>
            <a:ext cx="742184" cy="742184"/>
          </a:xfrm>
          <a:prstGeom prst="rect">
            <a:avLst/>
          </a:prstGeom>
        </p:spPr>
      </p:pic>
      <p:sp>
        <p:nvSpPr>
          <p:cNvPr id="35" name="テキスト ボックス 34">
            <a:extLst>
              <a:ext uri="{FF2B5EF4-FFF2-40B4-BE49-F238E27FC236}">
                <a16:creationId xmlns:a16="http://schemas.microsoft.com/office/drawing/2014/main" id="{353CC4BC-3AFC-2B46-8E56-24432055234D}"/>
              </a:ext>
            </a:extLst>
          </p:cNvPr>
          <p:cNvSpPr txBox="1"/>
          <p:nvPr/>
        </p:nvSpPr>
        <p:spPr>
          <a:xfrm>
            <a:off x="5189710" y="7151834"/>
            <a:ext cx="1295618" cy="276999"/>
          </a:xfrm>
          <a:prstGeom prst="rect">
            <a:avLst/>
          </a:prstGeom>
          <a:noFill/>
        </p:spPr>
        <p:txBody>
          <a:bodyPr wrap="square" rtlCol="0">
            <a:spAutoFit/>
          </a:bodyPr>
          <a:lstStyle/>
          <a:p>
            <a:pPr algn="ctr"/>
            <a:r>
              <a:rPr kumimoji="1" lang="ja-JP" altLang="en-US" sz="1200"/>
              <a:t>事業所</a:t>
            </a:r>
          </a:p>
        </p:txBody>
      </p:sp>
      <p:pic>
        <p:nvPicPr>
          <p:cNvPr id="36" name="図 35">
            <a:extLst>
              <a:ext uri="{FF2B5EF4-FFF2-40B4-BE49-F238E27FC236}">
                <a16:creationId xmlns:a16="http://schemas.microsoft.com/office/drawing/2014/main" id="{2FDC3E6B-FB0A-A64D-94D1-D0F644F74A0E}"/>
              </a:ext>
            </a:extLst>
          </p:cNvPr>
          <p:cNvPicPr>
            <a:picLocks noChangeAspect="1"/>
          </p:cNvPicPr>
          <p:nvPr/>
        </p:nvPicPr>
        <p:blipFill>
          <a:blip r:embed="rId3"/>
          <a:stretch>
            <a:fillRect/>
          </a:stretch>
        </p:blipFill>
        <p:spPr>
          <a:xfrm>
            <a:off x="4398667" y="3629878"/>
            <a:ext cx="985583" cy="985583"/>
          </a:xfrm>
          <a:prstGeom prst="rect">
            <a:avLst/>
          </a:prstGeom>
        </p:spPr>
      </p:pic>
      <p:sp>
        <p:nvSpPr>
          <p:cNvPr id="37" name="テキスト ボックス 36">
            <a:extLst>
              <a:ext uri="{FF2B5EF4-FFF2-40B4-BE49-F238E27FC236}">
                <a16:creationId xmlns:a16="http://schemas.microsoft.com/office/drawing/2014/main" id="{016BF574-84D1-4445-B86B-FBFCBC89A9B5}"/>
              </a:ext>
            </a:extLst>
          </p:cNvPr>
          <p:cNvSpPr txBox="1"/>
          <p:nvPr/>
        </p:nvSpPr>
        <p:spPr>
          <a:xfrm>
            <a:off x="4352788" y="4532992"/>
            <a:ext cx="1193184" cy="276999"/>
          </a:xfrm>
          <a:prstGeom prst="rect">
            <a:avLst/>
          </a:prstGeom>
          <a:noFill/>
        </p:spPr>
        <p:txBody>
          <a:bodyPr wrap="square" rtlCol="0">
            <a:spAutoFit/>
          </a:bodyPr>
          <a:lstStyle/>
          <a:p>
            <a:pPr algn="ctr"/>
            <a:r>
              <a:rPr kumimoji="1" lang="ja-JP" altLang="en-US" sz="1200"/>
              <a:t>接触禁止</a:t>
            </a:r>
          </a:p>
        </p:txBody>
      </p:sp>
      <p:sp>
        <p:nvSpPr>
          <p:cNvPr id="38" name="十字形 37">
            <a:extLst>
              <a:ext uri="{FF2B5EF4-FFF2-40B4-BE49-F238E27FC236}">
                <a16:creationId xmlns:a16="http://schemas.microsoft.com/office/drawing/2014/main" id="{A8C930B7-1DCA-DE41-B264-8351CA66382E}"/>
              </a:ext>
            </a:extLst>
          </p:cNvPr>
          <p:cNvSpPr/>
          <p:nvPr/>
        </p:nvSpPr>
        <p:spPr>
          <a:xfrm rot="18900000">
            <a:off x="4616873" y="3867321"/>
            <a:ext cx="562579" cy="562579"/>
          </a:xfrm>
          <a:prstGeom prst="plus">
            <a:avLst>
              <a:gd name="adj" fmla="val 45007"/>
            </a:avLst>
          </a:prstGeom>
          <a:solidFill>
            <a:srgbClr val="FF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下矢印 38">
            <a:extLst>
              <a:ext uri="{FF2B5EF4-FFF2-40B4-BE49-F238E27FC236}">
                <a16:creationId xmlns:a16="http://schemas.microsoft.com/office/drawing/2014/main" id="{E736CC5A-644D-6B42-812F-FEA556BA0B9D}"/>
              </a:ext>
            </a:extLst>
          </p:cNvPr>
          <p:cNvSpPr/>
          <p:nvPr/>
        </p:nvSpPr>
        <p:spPr>
          <a:xfrm rot="10800000">
            <a:off x="5654514" y="5731830"/>
            <a:ext cx="366010" cy="28884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3E77A9A3-CBCD-6C4F-92F0-58A039AF50F9}"/>
              </a:ext>
            </a:extLst>
          </p:cNvPr>
          <p:cNvSpPr txBox="1"/>
          <p:nvPr/>
        </p:nvSpPr>
        <p:spPr>
          <a:xfrm>
            <a:off x="5196413" y="5375895"/>
            <a:ext cx="1295618" cy="276999"/>
          </a:xfrm>
          <a:prstGeom prst="rect">
            <a:avLst/>
          </a:prstGeom>
          <a:noFill/>
          <a:ln>
            <a:noFill/>
          </a:ln>
        </p:spPr>
        <p:txBody>
          <a:bodyPr wrap="square" rtlCol="0">
            <a:spAutoFit/>
          </a:bodyPr>
          <a:lstStyle/>
          <a:p>
            <a:pPr algn="ctr"/>
            <a:r>
              <a:rPr lang="ja-JP" altLang="en-US" sz="1200"/>
              <a:t>補充要請</a:t>
            </a:r>
            <a:endParaRPr kumimoji="1" lang="en-US" altLang="ja-JP" sz="1200" dirty="0"/>
          </a:p>
        </p:txBody>
      </p:sp>
      <p:pic>
        <p:nvPicPr>
          <p:cNvPr id="41" name="図 40">
            <a:extLst>
              <a:ext uri="{FF2B5EF4-FFF2-40B4-BE49-F238E27FC236}">
                <a16:creationId xmlns:a16="http://schemas.microsoft.com/office/drawing/2014/main" id="{8D67D706-8383-BB4B-927E-0F68332468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45972" y="3644258"/>
            <a:ext cx="598697" cy="901567"/>
          </a:xfrm>
          <a:prstGeom prst="rect">
            <a:avLst/>
          </a:prstGeom>
        </p:spPr>
      </p:pic>
      <p:sp>
        <p:nvSpPr>
          <p:cNvPr id="42" name="テキスト ボックス 41">
            <a:extLst>
              <a:ext uri="{FF2B5EF4-FFF2-40B4-BE49-F238E27FC236}">
                <a16:creationId xmlns:a16="http://schemas.microsoft.com/office/drawing/2014/main" id="{5EB075A1-6049-904E-A941-447615E03A16}"/>
              </a:ext>
            </a:extLst>
          </p:cNvPr>
          <p:cNvSpPr txBox="1"/>
          <p:nvPr/>
        </p:nvSpPr>
        <p:spPr>
          <a:xfrm>
            <a:off x="5196413" y="4489420"/>
            <a:ext cx="1295618" cy="276999"/>
          </a:xfrm>
          <a:prstGeom prst="rect">
            <a:avLst/>
          </a:prstGeom>
          <a:noFill/>
          <a:ln>
            <a:noFill/>
          </a:ln>
        </p:spPr>
        <p:txBody>
          <a:bodyPr wrap="square" rtlCol="0">
            <a:spAutoFit/>
          </a:bodyPr>
          <a:lstStyle/>
          <a:p>
            <a:pPr algn="ctr"/>
            <a:r>
              <a:rPr lang="ja-JP" altLang="en-US" sz="1200"/>
              <a:t>ドア前置</a:t>
            </a:r>
            <a:endParaRPr kumimoji="1" lang="en-US" altLang="ja-JP" sz="1200" dirty="0"/>
          </a:p>
        </p:txBody>
      </p:sp>
      <p:pic>
        <p:nvPicPr>
          <p:cNvPr id="46" name="図 45">
            <a:extLst>
              <a:ext uri="{FF2B5EF4-FFF2-40B4-BE49-F238E27FC236}">
                <a16:creationId xmlns:a16="http://schemas.microsoft.com/office/drawing/2014/main" id="{3D96DB4F-C8F6-BF4C-BD5F-095F37F39F8B}"/>
              </a:ext>
            </a:extLst>
          </p:cNvPr>
          <p:cNvPicPr>
            <a:picLocks noChangeAspect="1"/>
          </p:cNvPicPr>
          <p:nvPr/>
        </p:nvPicPr>
        <p:blipFill>
          <a:blip r:embed="rId5"/>
          <a:stretch>
            <a:fillRect/>
          </a:stretch>
        </p:blipFill>
        <p:spPr>
          <a:xfrm>
            <a:off x="5460586" y="4869074"/>
            <a:ext cx="684083" cy="528216"/>
          </a:xfrm>
          <a:prstGeom prst="rect">
            <a:avLst/>
          </a:prstGeom>
        </p:spPr>
      </p:pic>
      <p:sp>
        <p:nvSpPr>
          <p:cNvPr id="47" name="テキスト ボックス 46">
            <a:extLst>
              <a:ext uri="{FF2B5EF4-FFF2-40B4-BE49-F238E27FC236}">
                <a16:creationId xmlns:a16="http://schemas.microsoft.com/office/drawing/2014/main" id="{3B1003FE-9D8F-214F-BD31-E3DAA48A09D6}"/>
              </a:ext>
            </a:extLst>
          </p:cNvPr>
          <p:cNvSpPr txBox="1"/>
          <p:nvPr/>
        </p:nvSpPr>
        <p:spPr>
          <a:xfrm>
            <a:off x="3545383" y="9108366"/>
            <a:ext cx="2914650" cy="276999"/>
          </a:xfrm>
          <a:prstGeom prst="rect">
            <a:avLst/>
          </a:prstGeom>
          <a:noFill/>
        </p:spPr>
        <p:txBody>
          <a:bodyPr wrap="square" rtlCol="0">
            <a:spAutoFit/>
          </a:bodyPr>
          <a:lstStyle/>
          <a:p>
            <a:pPr>
              <a:tabLst>
                <a:tab pos="1816100" algn="l"/>
              </a:tabLst>
            </a:pPr>
            <a:r>
              <a:rPr lang="ja-JP" altLang="en-US" sz="1200"/>
              <a:t>ゴミ袋</a:t>
            </a:r>
            <a:r>
              <a:rPr lang="en-US" altLang="ja-JP" sz="1200" dirty="0"/>
              <a:t>	1</a:t>
            </a:r>
            <a:r>
              <a:rPr lang="ja-JP" altLang="en-US" sz="1200"/>
              <a:t>日に</a:t>
            </a:r>
            <a:r>
              <a:rPr lang="en-US" altLang="ja-JP" sz="1200" dirty="0"/>
              <a:t>1</a:t>
            </a:r>
            <a:r>
              <a:rPr lang="ja-JP" altLang="en-US" sz="1200"/>
              <a:t>枚</a:t>
            </a:r>
            <a:endParaRPr lang="en-US" altLang="ja-JP" sz="1200" dirty="0"/>
          </a:p>
        </p:txBody>
      </p:sp>
      <p:sp>
        <p:nvSpPr>
          <p:cNvPr id="48" name="テキスト ボックス 47">
            <a:extLst>
              <a:ext uri="{FF2B5EF4-FFF2-40B4-BE49-F238E27FC236}">
                <a16:creationId xmlns:a16="http://schemas.microsoft.com/office/drawing/2014/main" id="{19367D57-79B9-1B4F-9E15-55BA9E8B3314}"/>
              </a:ext>
            </a:extLst>
          </p:cNvPr>
          <p:cNvSpPr txBox="1"/>
          <p:nvPr/>
        </p:nvSpPr>
        <p:spPr>
          <a:xfrm>
            <a:off x="3545383" y="9413166"/>
            <a:ext cx="2914650" cy="276999"/>
          </a:xfrm>
          <a:prstGeom prst="rect">
            <a:avLst/>
          </a:prstGeom>
          <a:noFill/>
        </p:spPr>
        <p:txBody>
          <a:bodyPr wrap="square" rtlCol="0">
            <a:spAutoFit/>
          </a:bodyPr>
          <a:lstStyle/>
          <a:p>
            <a:pPr>
              <a:tabLst>
                <a:tab pos="1816100" algn="l"/>
              </a:tabLst>
            </a:pPr>
            <a:r>
              <a:rPr lang="ja-JP" altLang="en-US" sz="1200"/>
              <a:t>ペットウォーター</a:t>
            </a:r>
            <a:r>
              <a:rPr lang="en-US" altLang="ja-JP" sz="1200" dirty="0"/>
              <a:t>	1</a:t>
            </a:r>
            <a:r>
              <a:rPr lang="ja-JP" altLang="en-US" sz="1200"/>
              <a:t>日</a:t>
            </a:r>
            <a:r>
              <a:rPr lang="en-US" altLang="ja-JP" sz="1200" dirty="0"/>
              <a:t>1.5L</a:t>
            </a:r>
          </a:p>
        </p:txBody>
      </p:sp>
      <p:sp>
        <p:nvSpPr>
          <p:cNvPr id="43" name="正方形/長方形 42">
            <a:extLst>
              <a:ext uri="{FF2B5EF4-FFF2-40B4-BE49-F238E27FC236}">
                <a16:creationId xmlns:a16="http://schemas.microsoft.com/office/drawing/2014/main" id="{DEBFFA32-E6D0-8949-9D95-BA3CB2A06101}"/>
              </a:ext>
            </a:extLst>
          </p:cNvPr>
          <p:cNvSpPr/>
          <p:nvPr/>
        </p:nvSpPr>
        <p:spPr>
          <a:xfrm>
            <a:off x="422546" y="8490015"/>
            <a:ext cx="2745959" cy="1200329"/>
          </a:xfrm>
          <a:prstGeom prst="rect">
            <a:avLst/>
          </a:prstGeom>
          <a:ln>
            <a:solidFill>
              <a:schemeClr val="tx1"/>
            </a:solidFill>
          </a:ln>
        </p:spPr>
        <p:txBody>
          <a:bodyPr wrap="square">
            <a:spAutoFit/>
          </a:bodyPr>
          <a:lstStyle/>
          <a:p>
            <a:r>
              <a:rPr lang="ja-JP" altLang="en-US" sz="1200">
                <a:latin typeface="MS PGothic" panose="020B0600070205080204" pitchFamily="34" charset="-128"/>
                <a:ea typeface="MS PGothic" panose="020B0600070205080204" pitchFamily="34" charset="-128"/>
              </a:rPr>
              <a:t>発症者のリネンについては、消毒を要する洗濯物に該当します（クリーニング業法施行規則第</a:t>
            </a:r>
            <a:r>
              <a:rPr lang="en-US" altLang="ja-JP" sz="1200" dirty="0">
                <a:latin typeface="MS PGothic" panose="020B0600070205080204" pitchFamily="34" charset="-128"/>
                <a:ea typeface="MS PGothic" panose="020B0600070205080204" pitchFamily="34" charset="-128"/>
              </a:rPr>
              <a:t>1</a:t>
            </a:r>
            <a:r>
              <a:rPr lang="ja-JP" altLang="en-US" sz="1200">
                <a:latin typeface="MS PGothic" panose="020B0600070205080204" pitchFamily="34" charset="-128"/>
                <a:ea typeface="MS PGothic" panose="020B0600070205080204" pitchFamily="34" charset="-128"/>
              </a:rPr>
              <a:t>条第</a:t>
            </a:r>
            <a:r>
              <a:rPr lang="en-US" altLang="ja-JP" sz="1200" dirty="0">
                <a:latin typeface="MS PGothic" panose="020B0600070205080204" pitchFamily="34" charset="-128"/>
                <a:ea typeface="MS PGothic" panose="020B0600070205080204" pitchFamily="34" charset="-128"/>
              </a:rPr>
              <a:t>1</a:t>
            </a:r>
            <a:r>
              <a:rPr lang="ja-JP" altLang="en-US" sz="1200">
                <a:latin typeface="MS PGothic" panose="020B0600070205080204" pitchFamily="34" charset="-128"/>
                <a:ea typeface="MS PGothic" panose="020B0600070205080204" pitchFamily="34" charset="-128"/>
              </a:rPr>
              <a:t>号）。よって、当該リネンは消毒を要する洗濯物を扱うことができるクリーニング業者に引き渡していただく必要があります。</a:t>
            </a:r>
          </a:p>
        </p:txBody>
      </p:sp>
      <p:sp>
        <p:nvSpPr>
          <p:cNvPr id="4" name="スライド番号プレースホルダー 3">
            <a:extLst>
              <a:ext uri="{FF2B5EF4-FFF2-40B4-BE49-F238E27FC236}">
                <a16:creationId xmlns:a16="http://schemas.microsoft.com/office/drawing/2014/main" id="{0423337A-AA6B-4141-86C2-971D2D7464A1}"/>
              </a:ext>
            </a:extLst>
          </p:cNvPr>
          <p:cNvSpPr>
            <a:spLocks noGrp="1"/>
          </p:cNvSpPr>
          <p:nvPr>
            <p:ph type="sldNum" sz="quarter" idx="12"/>
          </p:nvPr>
        </p:nvSpPr>
        <p:spPr/>
        <p:txBody>
          <a:bodyPr/>
          <a:lstStyle/>
          <a:p>
            <a:fld id="{D26F39CE-828E-974C-A2DD-8D56C23B278A}" type="slidenum">
              <a:rPr kumimoji="1" lang="ja-JP" altLang="en-US" smtClean="0"/>
              <a:t>51</a:t>
            </a:fld>
            <a:endParaRPr kumimoji="1" lang="ja-JP" altLang="en-US"/>
          </a:p>
        </p:txBody>
      </p:sp>
      <p:pic>
        <p:nvPicPr>
          <p:cNvPr id="49" name="図 48">
            <a:extLst>
              <a:ext uri="{FF2B5EF4-FFF2-40B4-BE49-F238E27FC236}">
                <a16:creationId xmlns:a16="http://schemas.microsoft.com/office/drawing/2014/main" id="{6988F41D-2E4F-BE4A-AD3A-A113230493AF}"/>
              </a:ext>
            </a:extLst>
          </p:cNvPr>
          <p:cNvPicPr>
            <a:picLocks noChangeAspect="1"/>
          </p:cNvPicPr>
          <p:nvPr/>
        </p:nvPicPr>
        <p:blipFill>
          <a:blip r:embed="rId5"/>
          <a:stretch>
            <a:fillRect/>
          </a:stretch>
        </p:blipFill>
        <p:spPr>
          <a:xfrm>
            <a:off x="5887606" y="2503988"/>
            <a:ext cx="684083" cy="528216"/>
          </a:xfrm>
          <a:prstGeom prst="rect">
            <a:avLst/>
          </a:prstGeom>
        </p:spPr>
      </p:pic>
      <p:pic>
        <p:nvPicPr>
          <p:cNvPr id="51" name="図 50">
            <a:extLst>
              <a:ext uri="{FF2B5EF4-FFF2-40B4-BE49-F238E27FC236}">
                <a16:creationId xmlns:a16="http://schemas.microsoft.com/office/drawing/2014/main" id="{9E95DDDA-8B03-B348-BE05-97CAD81F130B}"/>
              </a:ext>
            </a:extLst>
          </p:cNvPr>
          <p:cNvPicPr>
            <a:picLocks noChangeAspect="1"/>
          </p:cNvPicPr>
          <p:nvPr/>
        </p:nvPicPr>
        <p:blipFill>
          <a:blip r:embed="rId5"/>
          <a:stretch>
            <a:fillRect/>
          </a:stretch>
        </p:blipFill>
        <p:spPr>
          <a:xfrm>
            <a:off x="5245430" y="2520793"/>
            <a:ext cx="684083" cy="528216"/>
          </a:xfrm>
          <a:prstGeom prst="rect">
            <a:avLst/>
          </a:prstGeom>
        </p:spPr>
      </p:pic>
      <p:sp>
        <p:nvSpPr>
          <p:cNvPr id="52" name="テキスト ボックス 51">
            <a:extLst>
              <a:ext uri="{FF2B5EF4-FFF2-40B4-BE49-F238E27FC236}">
                <a16:creationId xmlns:a16="http://schemas.microsoft.com/office/drawing/2014/main" id="{8FDDD81B-F340-674B-84B1-CB4F3F6C47AF}"/>
              </a:ext>
            </a:extLst>
          </p:cNvPr>
          <p:cNvSpPr txBox="1"/>
          <p:nvPr/>
        </p:nvSpPr>
        <p:spPr>
          <a:xfrm>
            <a:off x="5257673" y="3038734"/>
            <a:ext cx="1295618" cy="461665"/>
          </a:xfrm>
          <a:prstGeom prst="rect">
            <a:avLst/>
          </a:prstGeom>
          <a:noFill/>
          <a:ln>
            <a:noFill/>
          </a:ln>
        </p:spPr>
        <p:txBody>
          <a:bodyPr wrap="square" rtlCol="0">
            <a:spAutoFit/>
          </a:bodyPr>
          <a:lstStyle/>
          <a:p>
            <a:pPr algn="ctr"/>
            <a:r>
              <a:rPr kumimoji="1" lang="ja-JP" altLang="en-US" sz="1200"/>
              <a:t>必要分を事前に部屋入れ</a:t>
            </a:r>
            <a:endParaRPr kumimoji="1" lang="en-US" altLang="ja-JP" sz="1200" dirty="0"/>
          </a:p>
        </p:txBody>
      </p:sp>
    </p:spTree>
    <p:extLst>
      <p:ext uri="{BB962C8B-B14F-4D97-AF65-F5344CB8AC3E}">
        <p14:creationId xmlns:p14="http://schemas.microsoft.com/office/powerpoint/2010/main" val="3532737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B8219-B8FF-054E-8BDA-C4A169051FA1}"/>
              </a:ext>
            </a:extLst>
          </p:cNvPr>
          <p:cNvSpPr>
            <a:spLocks noGrp="1"/>
          </p:cNvSpPr>
          <p:nvPr>
            <p:ph type="title"/>
          </p:nvPr>
        </p:nvSpPr>
        <p:spPr/>
        <p:txBody>
          <a:bodyPr/>
          <a:lstStyle/>
          <a:p>
            <a:r>
              <a:rPr lang="en-US" altLang="ja-JP" dirty="0"/>
              <a:t>4. </a:t>
            </a:r>
            <a:r>
              <a:rPr lang="ja-JP" altLang="en-US"/>
              <a:t>情報一覧</a:t>
            </a:r>
            <a:endParaRPr kumimoji="1" lang="ja-JP" altLang="en-US"/>
          </a:p>
        </p:txBody>
      </p:sp>
      <p:sp>
        <p:nvSpPr>
          <p:cNvPr id="3" name="コンテンツ プレースホルダー 2">
            <a:extLst>
              <a:ext uri="{FF2B5EF4-FFF2-40B4-BE49-F238E27FC236}">
                <a16:creationId xmlns:a16="http://schemas.microsoft.com/office/drawing/2014/main" id="{D753EB65-492C-8649-8008-6DAD39953097}"/>
              </a:ext>
            </a:extLst>
          </p:cNvPr>
          <p:cNvSpPr>
            <a:spLocks noGrp="1"/>
          </p:cNvSpPr>
          <p:nvPr>
            <p:ph sz="half" idx="1"/>
          </p:nvPr>
        </p:nvSpPr>
        <p:spPr>
          <a:xfrm>
            <a:off x="471488" y="2637436"/>
            <a:ext cx="5915024" cy="6286274"/>
          </a:xfrm>
        </p:spPr>
        <p:txBody>
          <a:bodyPr/>
          <a:lstStyle/>
          <a:p>
            <a:pPr marL="0" indent="0">
              <a:buNone/>
            </a:pPr>
            <a:r>
              <a:rPr lang="ja-JP" altLang="en-US"/>
              <a:t>厚生労働省</a:t>
            </a:r>
            <a:br>
              <a:rPr lang="en-US" altLang="ja-JP" dirty="0"/>
            </a:br>
            <a:r>
              <a:rPr lang="ja-JP" altLang="en-US"/>
              <a:t>新型コロナウィルス感染症について</a:t>
            </a:r>
            <a:endParaRPr lang="en-US" altLang="ja-JP" dirty="0"/>
          </a:p>
          <a:p>
            <a:pPr marL="0" indent="0">
              <a:buNone/>
            </a:pPr>
            <a:r>
              <a:rPr lang="en-US" altLang="ja-JP" dirty="0">
                <a:hlinkClick r:id="rId2"/>
              </a:rPr>
              <a:t>https://www.mhlw.go.jp/stf/seisakunitsuite/bunya/0000164708_00001.html</a:t>
            </a:r>
            <a:endParaRPr lang="en-US" altLang="ja-JP" dirty="0"/>
          </a:p>
          <a:p>
            <a:pPr marL="0" indent="0">
              <a:buNone/>
            </a:pPr>
            <a:endParaRPr lang="en-US" altLang="ja-JP" dirty="0"/>
          </a:p>
          <a:p>
            <a:pPr marL="0" indent="0">
              <a:buNone/>
            </a:pPr>
            <a:endParaRPr lang="en-US" altLang="ja-JP" dirty="0"/>
          </a:p>
          <a:p>
            <a:pPr marL="0" indent="0">
              <a:buNone/>
            </a:pPr>
            <a:r>
              <a:rPr lang="ja-JP" altLang="en-US"/>
              <a:t>内閣官房</a:t>
            </a:r>
            <a:endParaRPr lang="en-US" altLang="ja-JP" dirty="0"/>
          </a:p>
          <a:p>
            <a:pPr marL="0" indent="0">
              <a:buNone/>
            </a:pPr>
            <a:r>
              <a:rPr lang="ja-JP" altLang="en-US"/>
              <a:t>新型コロナウィルス感染症対策</a:t>
            </a:r>
            <a:endParaRPr lang="en-US" altLang="ja-JP" dirty="0"/>
          </a:p>
          <a:p>
            <a:pPr marL="0" indent="0">
              <a:buNone/>
            </a:pPr>
            <a:r>
              <a:rPr lang="en-US" altLang="ja-JP" dirty="0">
                <a:hlinkClick r:id="rId3"/>
              </a:rPr>
              <a:t>https://www.cas.go.jp/jp/influenza/novel_coronavirus.html</a:t>
            </a:r>
            <a:endParaRPr lang="en-US" altLang="ja-JP" dirty="0"/>
          </a:p>
          <a:p>
            <a:pPr marL="0" indent="0">
              <a:buNone/>
            </a:pPr>
            <a:endParaRPr lang="en-US" altLang="ja-JP" dirty="0"/>
          </a:p>
          <a:p>
            <a:pPr marL="0" indent="0">
              <a:buNone/>
            </a:pPr>
            <a:endParaRPr lang="en-US" altLang="ja-JP"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56430209-9F65-3D49-9DF9-28968152A32F}"/>
              </a:ext>
            </a:extLst>
          </p:cNvPr>
          <p:cNvSpPr>
            <a:spLocks noGrp="1"/>
          </p:cNvSpPr>
          <p:nvPr>
            <p:ph type="sldNum" sz="quarter" idx="12"/>
          </p:nvPr>
        </p:nvSpPr>
        <p:spPr/>
        <p:txBody>
          <a:bodyPr/>
          <a:lstStyle/>
          <a:p>
            <a:fld id="{D26F39CE-828E-974C-A2DD-8D56C23B278A}" type="slidenum">
              <a:rPr kumimoji="1" lang="ja-JP" altLang="en-US" smtClean="0"/>
              <a:t>52</a:t>
            </a:fld>
            <a:endParaRPr kumimoji="1" lang="ja-JP" altLang="en-US"/>
          </a:p>
        </p:txBody>
      </p:sp>
    </p:spTree>
    <p:extLst>
      <p:ext uri="{BB962C8B-B14F-4D97-AF65-F5344CB8AC3E}">
        <p14:creationId xmlns:p14="http://schemas.microsoft.com/office/powerpoint/2010/main" val="4214642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DFF1273E-29D6-DA4B-8D62-BF8C52E84958}"/>
              </a:ext>
            </a:extLst>
          </p:cNvPr>
          <p:cNvSpPr/>
          <p:nvPr/>
        </p:nvSpPr>
        <p:spPr>
          <a:xfrm>
            <a:off x="185530" y="2811892"/>
            <a:ext cx="6453809" cy="6370975"/>
          </a:xfrm>
          <a:prstGeom prst="rect">
            <a:avLst/>
          </a:prstGeom>
          <a:ln>
            <a:solidFill>
              <a:schemeClr val="tx1"/>
            </a:solidFill>
          </a:ln>
        </p:spPr>
        <p:txBody>
          <a:bodyPr wrap="square">
            <a:spAutoFit/>
          </a:bodyPr>
          <a:lstStyle/>
          <a:p>
            <a:r>
              <a:rPr lang="ja-JP" altLang="en-US" sz="1200" b="1">
                <a:solidFill>
                  <a:srgbClr val="2E3136"/>
                </a:solidFill>
                <a:latin typeface="MS PGothic" panose="020B0600070205080204" pitchFamily="34" charset="-128"/>
                <a:ea typeface="MS PGothic" panose="020B0600070205080204" pitchFamily="34" charset="-128"/>
              </a:rPr>
              <a:t>感染様式</a:t>
            </a:r>
          </a:p>
          <a:p>
            <a:r>
              <a:rPr lang="ja-JP" altLang="en-US" sz="1200" b="1">
                <a:solidFill>
                  <a:srgbClr val="2E3136"/>
                </a:solidFill>
                <a:latin typeface="MS PGothic" panose="020B0600070205080204" pitchFamily="34" charset="-128"/>
                <a:ea typeface="MS PGothic" panose="020B0600070205080204" pitchFamily="34" charset="-128"/>
              </a:rPr>
              <a:t>問４　新型コロナウイルス感染症にはどのように感染しますか？</a:t>
            </a:r>
          </a:p>
          <a:p>
            <a:r>
              <a:rPr lang="ja-JP" altLang="en-US" sz="1200">
                <a:solidFill>
                  <a:srgbClr val="2E3136"/>
                </a:solidFill>
                <a:latin typeface="MS PGothic" panose="020B0600070205080204" pitchFamily="34" charset="-128"/>
                <a:ea typeface="MS PGothic" panose="020B0600070205080204" pitchFamily="34" charset="-128"/>
              </a:rPr>
              <a:t>現時点では、飛沫感染（ひまつかんせん）と接触感染の２つが考えられます。</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（１）飛沫感染 感染者の飛沫（くしゃみ、咳、つば など）と一緒にウイルスが放出され、他者がそのウイルスを口や鼻から吸い込んで感染します。</a:t>
            </a:r>
            <a:br>
              <a:rPr lang="ja-JP" altLang="en-US" sz="1200">
                <a:latin typeface="MS PGothic" panose="020B0600070205080204" pitchFamily="34" charset="-128"/>
                <a:ea typeface="MS PGothic" panose="020B0600070205080204" pitchFamily="34" charset="-128"/>
              </a:rPr>
            </a:br>
            <a:r>
              <a:rPr lang="en-US" altLang="ja-JP" sz="1200" dirty="0">
                <a:solidFill>
                  <a:srgbClr val="2E3136"/>
                </a:solidFill>
                <a:latin typeface="MS PGothic" panose="020B0600070205080204" pitchFamily="34" charset="-128"/>
                <a:ea typeface="MS PGothic" panose="020B0600070205080204" pitchFamily="34" charset="-128"/>
              </a:rPr>
              <a:t>※</a:t>
            </a:r>
            <a:r>
              <a:rPr lang="ja-JP" altLang="en-US" sz="1200">
                <a:solidFill>
                  <a:srgbClr val="2E3136"/>
                </a:solidFill>
                <a:latin typeface="MS PGothic" panose="020B0600070205080204" pitchFamily="34" charset="-128"/>
                <a:ea typeface="MS PGothic" panose="020B0600070205080204" pitchFamily="34" charset="-128"/>
              </a:rPr>
              <a:t>感染を注意すべき場面：屋内などで、お互いの距離が十分に確保できない状況で一定時間を過ごすとき</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（２）接触感染 感染者がくしゃみや咳を手で押さえた後、自らの手で周りの物に触れると感染者のウイルスが付きます。未感染者がその部分に接触すると感染者のウイルスが未感染者の手に付着し、感染者に直接接触しなくても感染します。</a:t>
            </a:r>
            <a:br>
              <a:rPr lang="ja-JP" altLang="en-US" sz="1200">
                <a:latin typeface="MS PGothic" panose="020B0600070205080204" pitchFamily="34" charset="-128"/>
                <a:ea typeface="MS PGothic" panose="020B0600070205080204" pitchFamily="34" charset="-128"/>
              </a:rPr>
            </a:br>
            <a:r>
              <a:rPr lang="en-US" altLang="ja-JP" sz="1200" dirty="0">
                <a:solidFill>
                  <a:srgbClr val="2E3136"/>
                </a:solidFill>
                <a:latin typeface="MS PGothic" panose="020B0600070205080204" pitchFamily="34" charset="-128"/>
                <a:ea typeface="MS PGothic" panose="020B0600070205080204" pitchFamily="34" charset="-128"/>
              </a:rPr>
              <a:t>※</a:t>
            </a:r>
            <a:r>
              <a:rPr lang="ja-JP" altLang="en-US" sz="1200">
                <a:solidFill>
                  <a:srgbClr val="2E3136"/>
                </a:solidFill>
                <a:latin typeface="MS PGothic" panose="020B0600070205080204" pitchFamily="34" charset="-128"/>
                <a:ea typeface="MS PGothic" panose="020B0600070205080204" pitchFamily="34" charset="-128"/>
              </a:rPr>
              <a:t>感染場所の例：電車やバスのつり革、ドアノブ、エスカレーターの手すり、スイッチなど</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b="1">
                <a:solidFill>
                  <a:srgbClr val="2E3136"/>
                </a:solidFill>
                <a:latin typeface="MS PGothic" panose="020B0600070205080204" pitchFamily="34" charset="-128"/>
                <a:ea typeface="MS PGothic" panose="020B0600070205080204" pitchFamily="34" charset="-128"/>
              </a:rPr>
              <a:t>問５　空気感染は起きているのでしょうか？</a:t>
            </a:r>
          </a:p>
          <a:p>
            <a:r>
              <a:rPr lang="ja-JP" altLang="en-US" sz="1200">
                <a:solidFill>
                  <a:srgbClr val="2E3136"/>
                </a:solidFill>
                <a:latin typeface="MS PGothic" panose="020B0600070205080204" pitchFamily="34" charset="-128"/>
                <a:ea typeface="MS PGothic" panose="020B0600070205080204" pitchFamily="34" charset="-128"/>
              </a:rPr>
              <a:t>国内の感染状況を見ても、空気感染は起きていないと考えられるものの、閉鎖空間において近距離で多くの人と会話する等の一定の環境下であれば、咳やくしゃみ等がなくても感染を拡大させるリスクがあります。</a:t>
            </a:r>
            <a:br>
              <a:rPr lang="ja-JP" altLang="en-US" sz="1200">
                <a:latin typeface="MS PGothic" panose="020B0600070205080204" pitchFamily="34" charset="-128"/>
                <a:ea typeface="MS PGothic" panose="020B0600070205080204" pitchFamily="34" charset="-128"/>
              </a:rPr>
            </a:br>
            <a:endParaRPr lang="en-US" altLang="ja-JP" sz="1200" dirty="0">
              <a:latin typeface="MS PGothic" panose="020B0600070205080204" pitchFamily="34" charset="-128"/>
              <a:ea typeface="MS PGothic" panose="020B0600070205080204" pitchFamily="34" charset="-128"/>
            </a:endParaRPr>
          </a:p>
          <a:p>
            <a:r>
              <a:rPr lang="ja-JP" altLang="en-US" sz="1200" b="1">
                <a:latin typeface="MS PGothic" panose="020B0600070205080204" pitchFamily="34" charset="-128"/>
                <a:ea typeface="MS PGothic" panose="020B0600070205080204" pitchFamily="34" charset="-128"/>
              </a:rPr>
              <a:t>問</a:t>
            </a:r>
            <a:r>
              <a:rPr lang="en-US" altLang="ja-JP" sz="1200" b="1" dirty="0">
                <a:latin typeface="MS PGothic" panose="020B0600070205080204" pitchFamily="34" charset="-128"/>
                <a:ea typeface="MS PGothic" panose="020B0600070205080204" pitchFamily="34" charset="-128"/>
              </a:rPr>
              <a:t>16</a:t>
            </a:r>
            <a:r>
              <a:rPr lang="ja-JP" altLang="en-US" sz="1200" b="1">
                <a:latin typeface="MS PGothic" panose="020B0600070205080204" pitchFamily="34" charset="-128"/>
                <a:ea typeface="MS PGothic" panose="020B0600070205080204" pitchFamily="34" charset="-128"/>
              </a:rPr>
              <a:t>　濃厚接触とはどのようなことでしょうか？</a:t>
            </a:r>
          </a:p>
          <a:p>
            <a:r>
              <a:rPr lang="ja-JP" altLang="en-US" sz="1200">
                <a:latin typeface="MS PGothic" panose="020B0600070205080204" pitchFamily="34" charset="-128"/>
                <a:ea typeface="MS PGothic" panose="020B0600070205080204" pitchFamily="34" charset="-128"/>
              </a:rPr>
              <a:t>濃厚接触かどうかを判断する上で重要な要素は二つあり、➀距離の近さと➁時間の長さです。必要な感染予防策をせずに手で触れること、または対面で互いに手を伸ばしたら届く距離（目安として２メートル）で一定時間以上接触があった場合に濃厚接触者と考えられます。</a:t>
            </a:r>
            <a:br>
              <a:rPr lang="ja-JP" altLang="en-US" sz="1200">
                <a:latin typeface="MS PGothic" panose="020B0600070205080204" pitchFamily="34" charset="-128"/>
                <a:ea typeface="MS PGothic" panose="020B0600070205080204" pitchFamily="34" charset="-128"/>
              </a:rPr>
            </a:br>
            <a:r>
              <a:rPr lang="ja-JP" altLang="en-US" sz="1200">
                <a:latin typeface="MS PGothic" panose="020B0600070205080204" pitchFamily="34" charset="-128"/>
                <a:ea typeface="MS PGothic" panose="020B0600070205080204" pitchFamily="34" charset="-128"/>
              </a:rPr>
              <a:t>新型コロナウイルス感染症対策専門家会議では、対面で人と人との距離が近い接触（互いに手を伸ばしたら届く距離で２メートル程度）が、会話などで一定時間以上続き、多くの人々との間で交わされる環境は感染を拡大させるリスクが高いとされています。</a:t>
            </a:r>
            <a:br>
              <a:rPr lang="ja-JP" altLang="en-US" sz="1200">
                <a:latin typeface="MS PGothic" panose="020B0600070205080204" pitchFamily="34" charset="-128"/>
                <a:ea typeface="MS PGothic" panose="020B0600070205080204" pitchFamily="34" charset="-128"/>
              </a:rPr>
            </a:br>
            <a:r>
              <a:rPr lang="ja-JP" altLang="en-US" sz="1200">
                <a:latin typeface="MS PGothic" panose="020B0600070205080204" pitchFamily="34" charset="-128"/>
                <a:ea typeface="MS PGothic" panose="020B0600070205080204" pitchFamily="34" charset="-128"/>
              </a:rPr>
              <a:t>新型コロナウイルス感染症対策専門家会議の意見はこちらをご覧ください。</a:t>
            </a:r>
            <a:endParaRPr lang="en-US" altLang="ja-JP" sz="1200" dirty="0">
              <a:latin typeface="MS PGothic" panose="020B0600070205080204" pitchFamily="34" charset="-128"/>
              <a:ea typeface="MS PGothic" panose="020B0600070205080204" pitchFamily="34" charset="-128"/>
            </a:endParaRPr>
          </a:p>
          <a:p>
            <a:endParaRPr lang="en-US" altLang="ja-JP" sz="1200" dirty="0">
              <a:latin typeface="MS PGothic" panose="020B0600070205080204" pitchFamily="34" charset="-128"/>
              <a:ea typeface="MS PGothic" panose="020B0600070205080204" pitchFamily="34" charset="-128"/>
            </a:endParaRPr>
          </a:p>
          <a:p>
            <a:r>
              <a:rPr lang="ja-JP" altLang="en-US" sz="1200" b="1">
                <a:latin typeface="MS PGothic" panose="020B0600070205080204" pitchFamily="34" charset="-128"/>
                <a:ea typeface="MS PGothic" panose="020B0600070205080204" pitchFamily="34" charset="-128"/>
              </a:rPr>
              <a:t>２　集客施設を運営する方へ（飲食店、小売店など）</a:t>
            </a:r>
          </a:p>
          <a:p>
            <a:r>
              <a:rPr lang="ja-JP" altLang="en-US" sz="1200">
                <a:latin typeface="MS PGothic" panose="020B0600070205080204" pitchFamily="34" charset="-128"/>
                <a:ea typeface="MS PGothic" panose="020B0600070205080204" pitchFamily="34" charset="-128"/>
              </a:rPr>
              <a:t>問１ 普段の清掃で気をつけることはありますか。</a:t>
            </a:r>
          </a:p>
          <a:p>
            <a:r>
              <a:rPr lang="ja-JP" altLang="en-US" sz="1200">
                <a:latin typeface="MS PGothic" panose="020B0600070205080204" pitchFamily="34" charset="-128"/>
                <a:ea typeface="MS PGothic" panose="020B0600070205080204" pitchFamily="34" charset="-128"/>
              </a:rPr>
              <a:t>接触感染（＊）を予防するためには、手がよく触れ るところ、たとえば、ドアノブ、スイッチ、手すり、エレベーターのボタン、テーブルやカウンター、共用で使うもの（トングやメニュー等）などについて、消毒用アルコールや界面活性剤を含む住居用洗剤等で定期的な清拭をすることが有効です（＊参考：一般の方向け</a:t>
            </a:r>
            <a:r>
              <a:rPr lang="en-US" altLang="ja-JP" sz="1200" dirty="0">
                <a:latin typeface="MS PGothic" panose="020B0600070205080204" pitchFamily="34" charset="-128"/>
                <a:ea typeface="MS PGothic" panose="020B0600070205080204" pitchFamily="34" charset="-128"/>
              </a:rPr>
              <a:t>Q&amp;A</a:t>
            </a:r>
            <a:r>
              <a:rPr lang="ja-JP" altLang="en-US" sz="1200">
                <a:latin typeface="MS PGothic" panose="020B0600070205080204" pitchFamily="34" charset="-128"/>
                <a:ea typeface="MS PGothic" panose="020B0600070205080204" pitchFamily="34" charset="-128"/>
              </a:rPr>
              <a:t>問４）。特に小さなお子さんが来店する機会が多い施設については、こまめな清拭をお願いします。</a:t>
            </a:r>
          </a:p>
        </p:txBody>
      </p:sp>
      <p:sp>
        <p:nvSpPr>
          <p:cNvPr id="6" name="正方形/長方形 5">
            <a:extLst>
              <a:ext uri="{FF2B5EF4-FFF2-40B4-BE49-F238E27FC236}">
                <a16:creationId xmlns:a16="http://schemas.microsoft.com/office/drawing/2014/main" id="{B80E4569-7949-234D-BAF3-168C5EE03CFD}"/>
              </a:ext>
            </a:extLst>
          </p:cNvPr>
          <p:cNvSpPr/>
          <p:nvPr/>
        </p:nvSpPr>
        <p:spPr>
          <a:xfrm>
            <a:off x="185530" y="2288672"/>
            <a:ext cx="5433391" cy="523220"/>
          </a:xfrm>
          <a:prstGeom prst="rect">
            <a:avLst/>
          </a:prstGeom>
        </p:spPr>
        <p:txBody>
          <a:bodyPr wrap="square">
            <a:spAutoFit/>
          </a:bodyPr>
          <a:lstStyle/>
          <a:p>
            <a:r>
              <a:rPr lang="ja-JP" altLang="en-US" sz="1400" b="1">
                <a:solidFill>
                  <a:srgbClr val="2E3136"/>
                </a:solidFill>
                <a:latin typeface="MS PGothic" panose="020B0600070205080204" pitchFamily="34" charset="-128"/>
                <a:ea typeface="MS PGothic" panose="020B0600070205080204" pitchFamily="34" charset="-128"/>
              </a:rPr>
              <a:t>新型コロナウイルスに関する</a:t>
            </a:r>
            <a:r>
              <a:rPr lang="en-US" altLang="ja-JP" sz="1400" b="1" dirty="0">
                <a:solidFill>
                  <a:srgbClr val="2E3136"/>
                </a:solidFill>
                <a:latin typeface="MS PGothic" panose="020B0600070205080204" pitchFamily="34" charset="-128"/>
                <a:ea typeface="MS PGothic" panose="020B0600070205080204" pitchFamily="34" charset="-128"/>
              </a:rPr>
              <a:t>Q&amp;A</a:t>
            </a:r>
            <a:r>
              <a:rPr lang="ja-JP" altLang="en-US" sz="1400" b="1">
                <a:solidFill>
                  <a:srgbClr val="2E3136"/>
                </a:solidFill>
                <a:latin typeface="MS PGothic" panose="020B0600070205080204" pitchFamily="34" charset="-128"/>
                <a:ea typeface="MS PGothic" panose="020B0600070205080204" pitchFamily="34" charset="-128"/>
              </a:rPr>
              <a:t>（一般の方向け）</a:t>
            </a:r>
          </a:p>
          <a:p>
            <a:r>
              <a:rPr lang="ja-JP" altLang="en-US" sz="1400" b="1">
                <a:solidFill>
                  <a:srgbClr val="2E3136"/>
                </a:solidFill>
                <a:latin typeface="MS PGothic" panose="020B0600070205080204" pitchFamily="34" charset="-128"/>
                <a:ea typeface="MS PGothic" panose="020B0600070205080204" pitchFamily="34" charset="-128"/>
              </a:rPr>
              <a:t>令和２年３月</a:t>
            </a:r>
            <a:r>
              <a:rPr lang="en-US" altLang="ja-JP" sz="1400" b="1" dirty="0">
                <a:solidFill>
                  <a:srgbClr val="2E3136"/>
                </a:solidFill>
                <a:latin typeface="MS PGothic" panose="020B0600070205080204" pitchFamily="34" charset="-128"/>
                <a:ea typeface="MS PGothic" panose="020B0600070205080204" pitchFamily="34" charset="-128"/>
              </a:rPr>
              <a:t>29</a:t>
            </a:r>
            <a:r>
              <a:rPr lang="ja-JP" altLang="en-US" sz="1400" b="1">
                <a:solidFill>
                  <a:srgbClr val="2E3136"/>
                </a:solidFill>
                <a:latin typeface="MS PGothic" panose="020B0600070205080204" pitchFamily="34" charset="-128"/>
                <a:ea typeface="MS PGothic" panose="020B0600070205080204" pitchFamily="34" charset="-128"/>
              </a:rPr>
              <a:t>日時点版</a:t>
            </a:r>
            <a:endParaRPr lang="ja-JP" altLang="en-US" sz="1400" b="1" i="0" u="none" strike="noStrike">
              <a:solidFill>
                <a:srgbClr val="2E3136"/>
              </a:solidFill>
              <a:effectLst/>
              <a:latin typeface="MS PGothic" panose="020B0600070205080204" pitchFamily="34" charset="-128"/>
              <a:ea typeface="MS PGothic" panose="020B0600070205080204" pitchFamily="34" charset="-128"/>
            </a:endParaRPr>
          </a:p>
        </p:txBody>
      </p:sp>
      <p:sp>
        <p:nvSpPr>
          <p:cNvPr id="7" name="タイトル 1">
            <a:extLst>
              <a:ext uri="{FF2B5EF4-FFF2-40B4-BE49-F238E27FC236}">
                <a16:creationId xmlns:a16="http://schemas.microsoft.com/office/drawing/2014/main" id="{5DE0E8C9-AF0D-414E-B162-E91A3645D0F7}"/>
              </a:ext>
            </a:extLst>
          </p:cNvPr>
          <p:cNvSpPr>
            <a:spLocks noGrp="1"/>
          </p:cNvSpPr>
          <p:nvPr>
            <p:ph type="title"/>
          </p:nvPr>
        </p:nvSpPr>
        <p:spPr>
          <a:xfrm>
            <a:off x="471488" y="527488"/>
            <a:ext cx="5915025" cy="1915009"/>
          </a:xfrm>
        </p:spPr>
        <p:txBody>
          <a:bodyPr/>
          <a:lstStyle/>
          <a:p>
            <a:r>
              <a:rPr lang="ja-JP" altLang="en-US"/>
              <a:t>資料：厚生労働省ガイドライン</a:t>
            </a:r>
            <a:endParaRPr kumimoji="1" lang="ja-JP" altLang="en-US"/>
          </a:p>
        </p:txBody>
      </p:sp>
      <p:sp>
        <p:nvSpPr>
          <p:cNvPr id="2" name="スライド番号プレースホルダー 1">
            <a:extLst>
              <a:ext uri="{FF2B5EF4-FFF2-40B4-BE49-F238E27FC236}">
                <a16:creationId xmlns:a16="http://schemas.microsoft.com/office/drawing/2014/main" id="{DAFA13CA-F1BA-E14E-8359-73D66D016505}"/>
              </a:ext>
            </a:extLst>
          </p:cNvPr>
          <p:cNvSpPr>
            <a:spLocks noGrp="1"/>
          </p:cNvSpPr>
          <p:nvPr>
            <p:ph type="sldNum" sz="quarter" idx="12"/>
          </p:nvPr>
        </p:nvSpPr>
        <p:spPr/>
        <p:txBody>
          <a:bodyPr/>
          <a:lstStyle/>
          <a:p>
            <a:fld id="{D26F39CE-828E-974C-A2DD-8D56C23B278A}" type="slidenum">
              <a:rPr kumimoji="1" lang="ja-JP" altLang="en-US" smtClean="0"/>
              <a:t>53</a:t>
            </a:fld>
            <a:endParaRPr kumimoji="1" lang="ja-JP" altLang="en-US"/>
          </a:p>
        </p:txBody>
      </p:sp>
    </p:spTree>
    <p:extLst>
      <p:ext uri="{BB962C8B-B14F-4D97-AF65-F5344CB8AC3E}">
        <p14:creationId xmlns:p14="http://schemas.microsoft.com/office/powerpoint/2010/main" val="4104991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7F2E1E0D-332D-4F44-915F-638F6E211B3D}"/>
              </a:ext>
            </a:extLst>
          </p:cNvPr>
          <p:cNvSpPr/>
          <p:nvPr/>
        </p:nvSpPr>
        <p:spPr>
          <a:xfrm>
            <a:off x="146304" y="53858"/>
            <a:ext cx="6547103" cy="9510296"/>
          </a:xfrm>
          <a:prstGeom prst="rect">
            <a:avLst/>
          </a:prstGeom>
          <a:ln>
            <a:solidFill>
              <a:schemeClr val="tx1"/>
            </a:solidFill>
          </a:ln>
        </p:spPr>
        <p:txBody>
          <a:bodyPr wrap="square">
            <a:spAutoFit/>
          </a:bodyPr>
          <a:lstStyle/>
          <a:p>
            <a:r>
              <a:rPr lang="ja-JP" altLang="en-US" sz="1200" b="1">
                <a:solidFill>
                  <a:srgbClr val="2E3136"/>
                </a:solidFill>
                <a:latin typeface="MS PGothic" panose="020B0600070205080204" pitchFamily="34" charset="-128"/>
                <a:ea typeface="MS PGothic" panose="020B0600070205080204" pitchFamily="34" charset="-128"/>
              </a:rPr>
              <a:t>問</a:t>
            </a:r>
            <a:r>
              <a:rPr lang="en-US" altLang="ja-JP" sz="1200" b="1" dirty="0">
                <a:solidFill>
                  <a:srgbClr val="2E3136"/>
                </a:solidFill>
                <a:latin typeface="MS PGothic" panose="020B0600070205080204" pitchFamily="34" charset="-128"/>
                <a:ea typeface="MS PGothic" panose="020B0600070205080204" pitchFamily="34" charset="-128"/>
              </a:rPr>
              <a:t>15</a:t>
            </a:r>
            <a:r>
              <a:rPr lang="ja-JP" altLang="en-US" sz="1200" b="1">
                <a:solidFill>
                  <a:srgbClr val="2E3136"/>
                </a:solidFill>
                <a:latin typeface="MS PGothic" panose="020B0600070205080204" pitchFamily="34" charset="-128"/>
                <a:ea typeface="MS PGothic" panose="020B0600070205080204" pitchFamily="34" charset="-128"/>
              </a:rPr>
              <a:t>　家族に新型コロナウイルスの感染が疑われる場合に、家庭でどんなことに注意すればよいでしょうか？</a:t>
            </a:r>
          </a:p>
          <a:p>
            <a:r>
              <a:rPr lang="ja-JP" altLang="en-US" sz="1200">
                <a:solidFill>
                  <a:srgbClr val="2E3136"/>
                </a:solidFill>
                <a:latin typeface="MS PGothic" panose="020B0600070205080204" pitchFamily="34" charset="-128"/>
                <a:ea typeface="MS PGothic" panose="020B0600070205080204" pitchFamily="34" charset="-128"/>
              </a:rPr>
              <a:t>ご家族に新型コロナウイルスの感染が疑われる場合には、同居されているご家族は以下の８点にご注意ください（詳しくは、一般社団法人日本環境感染症学会とりまとめをご参照ください。）。</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ご本人は外出を避けてください。ご家族、同居されている方も熱を測るなど、健康観察をし、不要不急の外出を避け、特に咳や発熱などの症状があるときには、職場などには行かないようにしてください。</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（１）部屋を分けましょう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個室にしましょう。食事や寝るときも別室としてください。</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子どもがいる方、部屋数が少ない場合など、部屋を分けられない場合には、少なくとも２ｍ以上の距離を保ったり、仕切りやカーテンなどを設置することをお薦めします。寝るときは頭の位置を互い違いになるようにしましょう。</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（２）感染が疑われる家族のお世話はできるだけ限られた方で。</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心臓、肺、腎臓に持病のある方、糖尿病の方、免疫の低下した方、妊婦の方などが、感染が疑われる家族のお世話をするのは避けてください。</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（３）マスクをつけましょう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使用したマスクは他の部屋に持ち出さないでください。</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マスクの表面には触れないようにしてください。マスクを外す際には、ゴムやひもをつまんで外しましょう。マスクを外した後は必ず石鹸で手を洗ってください（アルコール手指消毒剤でも可）。</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マスクが汚れたときは、新しい清潔な乾燥マスクと交換してください。マスクがないときなどに咳やくしゃみをする際は、ティッシュ等で口と鼻を覆いましょう。</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（４）こまめに手を洗いましょう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こまめに石鹸で手を洗いましょう。アルコール消毒をしましょう。洗っていない手で目や鼻、口などを触らないようにしてください。</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（５）換気をしましょう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部屋は定期的に換気してください。共有スペースや他の部屋も窓を開けましょう。</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（６）手で触れる共有部分を消毒しましょう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物に付着したウイルスはしばらく生存します。ドアの取っ手やノブ、ベッド柵など共有部分は、薄めた市販の家庭用塩素系漂白剤で拭いた後、水拭きしましょう。</a:t>
            </a:r>
            <a:br>
              <a:rPr lang="ja-JP" altLang="en-US" sz="1200">
                <a:latin typeface="MS PGothic" panose="020B0600070205080204" pitchFamily="34" charset="-128"/>
                <a:ea typeface="MS PGothic" panose="020B0600070205080204" pitchFamily="34" charset="-128"/>
              </a:rPr>
            </a:br>
            <a:r>
              <a:rPr lang="en-US" altLang="ja-JP" sz="1200" dirty="0">
                <a:solidFill>
                  <a:srgbClr val="2E3136"/>
                </a:solidFill>
                <a:latin typeface="MS PGothic" panose="020B0600070205080204" pitchFamily="34" charset="-128"/>
                <a:ea typeface="MS PGothic" panose="020B0600070205080204" pitchFamily="34" charset="-128"/>
              </a:rPr>
              <a:t>※</a:t>
            </a:r>
            <a:r>
              <a:rPr lang="ja-JP" altLang="en-US" sz="1200">
                <a:solidFill>
                  <a:srgbClr val="2E3136"/>
                </a:solidFill>
                <a:latin typeface="MS PGothic" panose="020B0600070205080204" pitchFamily="34" charset="-128"/>
                <a:ea typeface="MS PGothic" panose="020B0600070205080204" pitchFamily="34" charset="-128"/>
              </a:rPr>
              <a:t>家庭用塩素系漂白剤は、主成分が次亜塩素酸ナトリウムであることを確認し、濃度が</a:t>
            </a:r>
            <a:r>
              <a:rPr lang="en-US" altLang="ja-JP" sz="1200" dirty="0">
                <a:solidFill>
                  <a:srgbClr val="2E3136"/>
                </a:solidFill>
                <a:latin typeface="MS PGothic" panose="020B0600070205080204" pitchFamily="34" charset="-128"/>
                <a:ea typeface="MS PGothic" panose="020B0600070205080204" pitchFamily="34" charset="-128"/>
              </a:rPr>
              <a:t>0.05</a:t>
            </a:r>
            <a:r>
              <a:rPr lang="ja-JP" altLang="en-US" sz="1200">
                <a:solidFill>
                  <a:srgbClr val="2E3136"/>
                </a:solidFill>
                <a:latin typeface="MS PGothic" panose="020B0600070205080204" pitchFamily="34" charset="-128"/>
                <a:ea typeface="MS PGothic" panose="020B0600070205080204" pitchFamily="34" charset="-128"/>
              </a:rPr>
              <a:t>％（製品の濃度が６％の場合、水３Ｌに液を</a:t>
            </a:r>
            <a:r>
              <a:rPr lang="en-US" altLang="ja-JP" sz="1200" dirty="0">
                <a:solidFill>
                  <a:srgbClr val="2E3136"/>
                </a:solidFill>
                <a:latin typeface="MS PGothic" panose="020B0600070205080204" pitchFamily="34" charset="-128"/>
                <a:ea typeface="MS PGothic" panose="020B0600070205080204" pitchFamily="34" charset="-128"/>
              </a:rPr>
              <a:t>25㎖</a:t>
            </a:r>
            <a:r>
              <a:rPr lang="ja-JP" altLang="en-US" sz="1200">
                <a:solidFill>
                  <a:srgbClr val="2E3136"/>
                </a:solidFill>
                <a:latin typeface="MS PGothic" panose="020B0600070205080204" pitchFamily="34" charset="-128"/>
                <a:ea typeface="MS PGothic" panose="020B0600070205080204" pitchFamily="34" charset="-128"/>
              </a:rPr>
              <a:t>）になるように調整してください。</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トイレや洗面所は、通常の家庭用洗剤ですすぎ、家庭用消毒剤でこまめに消毒しましょう。タオル、衣類、食器、箸・スプーンなどは、通常の洗濯や洗浄でかまいません。感染が疑われる家族の使用したものを分けて洗う必要はありません。</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洗浄前のものを共有しないようにしてください。特にタオルは、トイレ、洗面所、キッチンなどで共有しないように注意してください。</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（７）汚れたリネン、衣服を洗濯しましょう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体液で汚れた衣服、リネンを取り扱う際は、手袋とマスクをつけ、一般的な家庭用洗剤で洗濯し完全に乾かしてください。</a:t>
            </a:r>
            <a:br>
              <a:rPr lang="ja-JP" altLang="en-US" sz="1200">
                <a:latin typeface="MS PGothic" panose="020B0600070205080204" pitchFamily="34" charset="-128"/>
                <a:ea typeface="MS PGothic" panose="020B0600070205080204" pitchFamily="34" charset="-128"/>
              </a:rPr>
            </a:br>
            <a:r>
              <a:rPr lang="en-US" altLang="ja-JP" sz="1200" dirty="0">
                <a:solidFill>
                  <a:srgbClr val="2E3136"/>
                </a:solidFill>
                <a:latin typeface="MS PGothic" panose="020B0600070205080204" pitchFamily="34" charset="-128"/>
                <a:ea typeface="MS PGothic" panose="020B0600070205080204" pitchFamily="34" charset="-128"/>
              </a:rPr>
              <a:t>※</a:t>
            </a:r>
            <a:r>
              <a:rPr lang="ja-JP" altLang="en-US" sz="1200">
                <a:solidFill>
                  <a:srgbClr val="2E3136"/>
                </a:solidFill>
                <a:latin typeface="MS PGothic" panose="020B0600070205080204" pitchFamily="34" charset="-128"/>
                <a:ea typeface="MS PGothic" panose="020B0600070205080204" pitchFamily="34" charset="-128"/>
              </a:rPr>
              <a:t>糞便からウイルスが検出されることがあります。</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（８）ゴミは密閉して捨てましょう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鼻をかんだティッシュはすぐにビニール袋に入れ、室外に出すときは密閉して捨てください。その後は直ちに手を石鹸で洗いましょう。</a:t>
            </a:r>
            <a:endParaRPr lang="ja-JP" altLang="en-US" sz="1200">
              <a:latin typeface="MS PGothic" panose="020B0600070205080204" pitchFamily="34" charset="-128"/>
              <a:ea typeface="MS PGothic" panose="020B0600070205080204" pitchFamily="34" charset="-128"/>
            </a:endParaRPr>
          </a:p>
        </p:txBody>
      </p:sp>
      <p:sp>
        <p:nvSpPr>
          <p:cNvPr id="2" name="スライド番号プレースホルダー 1">
            <a:extLst>
              <a:ext uri="{FF2B5EF4-FFF2-40B4-BE49-F238E27FC236}">
                <a16:creationId xmlns:a16="http://schemas.microsoft.com/office/drawing/2014/main" id="{7479EE9D-2F65-1141-B74E-9454AA6A1103}"/>
              </a:ext>
            </a:extLst>
          </p:cNvPr>
          <p:cNvSpPr>
            <a:spLocks noGrp="1"/>
          </p:cNvSpPr>
          <p:nvPr>
            <p:ph type="sldNum" sz="quarter" idx="12"/>
          </p:nvPr>
        </p:nvSpPr>
        <p:spPr/>
        <p:txBody>
          <a:bodyPr/>
          <a:lstStyle/>
          <a:p>
            <a:fld id="{D26F39CE-828E-974C-A2DD-8D56C23B278A}" type="slidenum">
              <a:rPr kumimoji="1" lang="ja-JP" altLang="en-US" smtClean="0"/>
              <a:t>54</a:t>
            </a:fld>
            <a:endParaRPr kumimoji="1" lang="ja-JP" altLang="en-US"/>
          </a:p>
        </p:txBody>
      </p:sp>
    </p:spTree>
    <p:extLst>
      <p:ext uri="{BB962C8B-B14F-4D97-AF65-F5344CB8AC3E}">
        <p14:creationId xmlns:p14="http://schemas.microsoft.com/office/powerpoint/2010/main" val="26529088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9CA191-DE4B-584D-B6D8-DB16083B2432}"/>
              </a:ext>
            </a:extLst>
          </p:cNvPr>
          <p:cNvSpPr>
            <a:spLocks noGrp="1"/>
          </p:cNvSpPr>
          <p:nvPr>
            <p:ph type="title"/>
          </p:nvPr>
        </p:nvSpPr>
        <p:spPr/>
        <p:txBody>
          <a:bodyPr/>
          <a:lstStyle/>
          <a:p>
            <a:r>
              <a:rPr lang="ja-JP" altLang="en-US"/>
              <a:t>資料：入国者検疫強化状況</a:t>
            </a:r>
            <a:endParaRPr kumimoji="1" lang="ja-JP" altLang="en-US"/>
          </a:p>
        </p:txBody>
      </p:sp>
      <p:sp>
        <p:nvSpPr>
          <p:cNvPr id="3" name="コンテンツ プレースホルダー 2">
            <a:extLst>
              <a:ext uri="{FF2B5EF4-FFF2-40B4-BE49-F238E27FC236}">
                <a16:creationId xmlns:a16="http://schemas.microsoft.com/office/drawing/2014/main" id="{D97082F7-A2ED-5B41-A94B-3C6310812E74}"/>
              </a:ext>
            </a:extLst>
          </p:cNvPr>
          <p:cNvSpPr>
            <a:spLocks noGrp="1"/>
          </p:cNvSpPr>
          <p:nvPr>
            <p:ph idx="1"/>
          </p:nvPr>
        </p:nvSpPr>
        <p:spPr>
          <a:xfrm>
            <a:off x="471488" y="2637436"/>
            <a:ext cx="5915025" cy="2316358"/>
          </a:xfrm>
        </p:spPr>
        <p:txBody>
          <a:bodyPr>
            <a:normAutofit/>
          </a:bodyPr>
          <a:lstStyle/>
          <a:p>
            <a:pPr marL="0" indent="0">
              <a:buNone/>
            </a:pPr>
            <a:r>
              <a:rPr lang="ja-JP" altLang="en-US"/>
              <a:t>厚生労働省検疫室による入国者に対する検疫強化が実施されています。当社も厚生労働省の指導下、</a:t>
            </a:r>
            <a:r>
              <a:rPr lang="en-US" altLang="ja-JP" dirty="0"/>
              <a:t>14</a:t>
            </a:r>
            <a:r>
              <a:rPr lang="ja-JP" altLang="en-US"/>
              <a:t>日間自主待機者の受け入れについて、対応する必要があります。</a:t>
            </a:r>
            <a:endParaRPr lang="en-US" altLang="ja-JP" dirty="0"/>
          </a:p>
          <a:p>
            <a:pPr marL="0" indent="0">
              <a:buNone/>
            </a:pPr>
            <a:endParaRPr lang="en-US" altLang="ja-JP" dirty="0"/>
          </a:p>
          <a:p>
            <a:pPr marL="0" indent="0">
              <a:buNone/>
            </a:pPr>
            <a:r>
              <a:rPr lang="ja-JP" altLang="en-US">
                <a:latin typeface="MS Gothic" panose="020B0609070205080204" pitchFamily="49" charset="-128"/>
                <a:ea typeface="MS Gothic" panose="020B0609070205080204" pitchFamily="49" charset="-128"/>
              </a:rPr>
              <a:t>厚生労働省　検疫強化について（令和２年３月</a:t>
            </a:r>
            <a:r>
              <a:rPr lang="en-US" altLang="ja-JP" dirty="0">
                <a:latin typeface="MS Gothic" panose="020B0609070205080204" pitchFamily="49" charset="-128"/>
                <a:ea typeface="MS Gothic" panose="020B0609070205080204" pitchFamily="49" charset="-128"/>
              </a:rPr>
              <a:t>26</a:t>
            </a:r>
            <a:r>
              <a:rPr lang="ja-JP" altLang="en-US">
                <a:latin typeface="MS Gothic" panose="020B0609070205080204" pitchFamily="49" charset="-128"/>
                <a:ea typeface="MS Gothic" panose="020B0609070205080204" pitchFamily="49" charset="-128"/>
              </a:rPr>
              <a:t>日時点版）</a:t>
            </a:r>
            <a:endParaRPr lang="en-US" altLang="ja-JP" dirty="0">
              <a:latin typeface="MS Gothic" panose="020B0609070205080204" pitchFamily="49" charset="-128"/>
              <a:ea typeface="MS Gothic" panose="020B0609070205080204" pitchFamily="49" charset="-128"/>
            </a:endParaRPr>
          </a:p>
          <a:p>
            <a:pPr marL="0" indent="0">
              <a:buNone/>
            </a:pPr>
            <a:r>
              <a:rPr lang="ja-JP" altLang="en-US">
                <a:latin typeface="MS PGothic" panose="020B0600070205080204" pitchFamily="34" charset="-128"/>
                <a:ea typeface="MS PGothic" panose="020B0600070205080204" pitchFamily="34" charset="-128"/>
              </a:rPr>
              <a:t>入国した日の過去</a:t>
            </a:r>
            <a:r>
              <a:rPr lang="en-US" altLang="ja-JP" dirty="0">
                <a:latin typeface="MS PGothic" panose="020B0600070205080204" pitchFamily="34" charset="-128"/>
                <a:ea typeface="MS PGothic" panose="020B0600070205080204" pitchFamily="34" charset="-128"/>
              </a:rPr>
              <a:t>14</a:t>
            </a:r>
            <a:r>
              <a:rPr lang="ja-JP" altLang="en-US">
                <a:latin typeface="MS PGothic" panose="020B0600070205080204" pitchFamily="34" charset="-128"/>
                <a:ea typeface="MS PGothic" panose="020B0600070205080204" pitchFamily="34" charset="-128"/>
              </a:rPr>
              <a:t>日以内に</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検疫強化対象地域（</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１）</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に滞在歴（検疫強化対象国として追加された日以降の滞在歴）がある方、</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入管法に基づく入国制限対象地域（</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２）</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に滞在歴のある方には、入国の前後で以下の対応をお願いします。</a:t>
            </a:r>
            <a:endParaRPr lang="en-US" altLang="ja-JP" dirty="0">
              <a:latin typeface="MS PGothic" panose="020B0600070205080204" pitchFamily="34" charset="-128"/>
              <a:ea typeface="MS PGothic" panose="020B0600070205080204" pitchFamily="34" charset="-128"/>
            </a:endParaRPr>
          </a:p>
        </p:txBody>
      </p:sp>
      <p:sp>
        <p:nvSpPr>
          <p:cNvPr id="11" name="コンテンツ プレースホルダー 2">
            <a:extLst>
              <a:ext uri="{FF2B5EF4-FFF2-40B4-BE49-F238E27FC236}">
                <a16:creationId xmlns:a16="http://schemas.microsoft.com/office/drawing/2014/main" id="{43135280-F77A-6645-94BF-9FE2423E9876}"/>
              </a:ext>
            </a:extLst>
          </p:cNvPr>
          <p:cNvSpPr txBox="1">
            <a:spLocks/>
          </p:cNvSpPr>
          <p:nvPr/>
        </p:nvSpPr>
        <p:spPr>
          <a:xfrm>
            <a:off x="561975" y="7246012"/>
            <a:ext cx="5915025" cy="1698055"/>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Font typeface="Arial" panose="020B0604020202020204" pitchFamily="34" charset="0"/>
              <a:buNone/>
            </a:pPr>
            <a:r>
              <a:rPr lang="ja-JP" altLang="en-US" sz="1000">
                <a:latin typeface="MS PGothic" panose="020B0600070205080204" pitchFamily="34" charset="-128"/>
                <a:ea typeface="MS PGothic" panose="020B0600070205080204" pitchFamily="34" charset="-128"/>
              </a:rPr>
              <a:t>（</a:t>
            </a:r>
            <a:r>
              <a:rPr lang="en-US" altLang="ja-JP" sz="1000" dirty="0">
                <a:latin typeface="MS PGothic" panose="020B0600070205080204" pitchFamily="34" charset="-128"/>
                <a:ea typeface="MS PGothic" panose="020B0600070205080204" pitchFamily="34" charset="-128"/>
              </a:rPr>
              <a:t>※</a:t>
            </a:r>
            <a:r>
              <a:rPr lang="ja-JP" altLang="en-US" sz="1000">
                <a:latin typeface="MS PGothic" panose="020B0600070205080204" pitchFamily="34" charset="-128"/>
                <a:ea typeface="MS PGothic" panose="020B0600070205080204" pitchFamily="34" charset="-128"/>
              </a:rPr>
              <a:t>２）入管法に基づく入国制限対象地域　（これらの地域に滞在歴のある外国人は、特段の事情がない限り、入国拒否の対象となります）（注：下線は、２０２０年３月２７日午前０時（日本時間）から追加）　</a:t>
            </a:r>
          </a:p>
          <a:p>
            <a:pPr marL="0" indent="0">
              <a:buFont typeface="Arial" panose="020B0604020202020204" pitchFamily="34" charset="0"/>
              <a:buNone/>
            </a:pPr>
            <a:r>
              <a:rPr lang="ja-JP" altLang="en-US" sz="1000">
                <a:latin typeface="MS PGothic" panose="020B0600070205080204" pitchFamily="34" charset="-128"/>
                <a:ea typeface="MS PGothic" panose="020B0600070205080204" pitchFamily="34" charset="-128"/>
              </a:rPr>
              <a:t>＜中国＞湖北省、浙江省</a:t>
            </a:r>
          </a:p>
          <a:p>
            <a:pPr marL="0" indent="0">
              <a:buFont typeface="Arial" panose="020B0604020202020204" pitchFamily="34" charset="0"/>
              <a:buNone/>
            </a:pPr>
            <a:r>
              <a:rPr lang="ja-JP" altLang="en-US" sz="1000">
                <a:latin typeface="MS PGothic" panose="020B0600070205080204" pitchFamily="34" charset="-128"/>
                <a:ea typeface="MS PGothic" panose="020B0600070205080204" pitchFamily="34" charset="-128"/>
              </a:rPr>
              <a:t>＜韓国＞大邱広域市、慶尚北道（清道郡、慶山市、安東市、永川市、漆谷郡、義城郡、星州郡、軍威郡）</a:t>
            </a:r>
          </a:p>
          <a:p>
            <a:pPr marL="0" indent="0">
              <a:buFont typeface="Arial" panose="020B0604020202020204" pitchFamily="34" charset="0"/>
              <a:buNone/>
            </a:pPr>
            <a:r>
              <a:rPr lang="ja-JP" altLang="en-US" sz="1000">
                <a:latin typeface="MS PGothic" panose="020B0600070205080204" pitchFamily="34" charset="-128"/>
                <a:ea typeface="MS PGothic" panose="020B0600070205080204" pitchFamily="34" charset="-128"/>
              </a:rPr>
              <a:t>＜イラン＞全ての地域</a:t>
            </a:r>
          </a:p>
          <a:p>
            <a:pPr marL="0" indent="0">
              <a:buFont typeface="Arial" panose="020B0604020202020204" pitchFamily="34" charset="0"/>
              <a:buNone/>
            </a:pPr>
            <a:r>
              <a:rPr lang="ja-JP" altLang="en-US" sz="1000">
                <a:latin typeface="MS PGothic" panose="020B0600070205080204" pitchFamily="34" charset="-128"/>
                <a:ea typeface="MS PGothic" panose="020B0600070205080204" pitchFamily="34" charset="-128"/>
              </a:rPr>
              <a:t>＜ヨーロッパ＞アイスランド、アイルランド、アンドラ、イタリア、エストニア、オーストリア、オランダ、サンマリノ、スイス、スウェーデン、スペイン、スロベニア、デンマーク、ドイツ、ノルウェー、バチカン、フランス、ベルギー、ポルトガル、マルタ、モナコ、リヒテンシュタイン、ルクセンブルクの全ての地域</a:t>
            </a:r>
            <a:endParaRPr lang="en-US" altLang="ja-JP" sz="1000" dirty="0">
              <a:latin typeface="MS PGothic" panose="020B0600070205080204" pitchFamily="34" charset="-128"/>
              <a:ea typeface="MS PGothic" panose="020B0600070205080204" pitchFamily="34" charset="-128"/>
            </a:endParaRPr>
          </a:p>
          <a:p>
            <a:pPr marL="0" indent="0">
              <a:buFont typeface="Arial" panose="020B0604020202020204" pitchFamily="34" charset="0"/>
              <a:buNone/>
            </a:pPr>
            <a:endParaRPr lang="en-US" altLang="ja-JP" sz="1000" dirty="0">
              <a:latin typeface="MS PGothic" panose="020B0600070205080204" pitchFamily="34" charset="-128"/>
              <a:ea typeface="MS PGothic" panose="020B0600070205080204" pitchFamily="34" charset="-128"/>
            </a:endParaRPr>
          </a:p>
          <a:p>
            <a:pPr marL="0" indent="0">
              <a:buFont typeface="Arial" panose="020B0604020202020204" pitchFamily="34" charset="0"/>
              <a:buNone/>
            </a:pPr>
            <a:endParaRPr lang="en-US" altLang="ja-JP" sz="1000" dirty="0"/>
          </a:p>
          <a:p>
            <a:pPr marL="0" indent="0">
              <a:buFont typeface="Arial" panose="020B0604020202020204" pitchFamily="34" charset="0"/>
              <a:buNone/>
            </a:pPr>
            <a:endParaRPr lang="ja-JP" altLang="en-US" sz="1000"/>
          </a:p>
        </p:txBody>
      </p:sp>
      <p:graphicFrame>
        <p:nvGraphicFramePr>
          <p:cNvPr id="12" name="表 11">
            <a:extLst>
              <a:ext uri="{FF2B5EF4-FFF2-40B4-BE49-F238E27FC236}">
                <a16:creationId xmlns:a16="http://schemas.microsoft.com/office/drawing/2014/main" id="{8C229C5F-FDC9-7943-BEE3-9E17C51A8C51}"/>
              </a:ext>
            </a:extLst>
          </p:cNvPr>
          <p:cNvGraphicFramePr>
            <a:graphicFrameLocks noGrp="1"/>
          </p:cNvGraphicFramePr>
          <p:nvPr/>
        </p:nvGraphicFramePr>
        <p:xfrm>
          <a:off x="561975" y="5148733"/>
          <a:ext cx="5734050" cy="1698055"/>
        </p:xfrm>
        <a:graphic>
          <a:graphicData uri="http://schemas.openxmlformats.org/drawingml/2006/table">
            <a:tbl>
              <a:tblPr/>
              <a:tblGrid>
                <a:gridCol w="990600">
                  <a:extLst>
                    <a:ext uri="{9D8B030D-6E8A-4147-A177-3AD203B41FA5}">
                      <a16:colId xmlns:a16="http://schemas.microsoft.com/office/drawing/2014/main" val="1657927331"/>
                    </a:ext>
                  </a:extLst>
                </a:gridCol>
                <a:gridCol w="4743450">
                  <a:extLst>
                    <a:ext uri="{9D8B030D-6E8A-4147-A177-3AD203B41FA5}">
                      <a16:colId xmlns:a16="http://schemas.microsoft.com/office/drawing/2014/main" val="586779339"/>
                    </a:ext>
                  </a:extLst>
                </a:gridCol>
              </a:tblGrid>
              <a:tr h="0">
                <a:tc>
                  <a:txBody>
                    <a:bodyPr/>
                    <a:lstStyle/>
                    <a:p>
                      <a:r>
                        <a:rPr lang="ja-JP" altLang="en-US" i="0">
                          <a:effectLst/>
                        </a:rPr>
                        <a:t>東アジア</a:t>
                      </a:r>
                    </a:p>
                  </a:txBody>
                  <a:tcPr marL="0" marR="0" marT="0" marB="0" anchor="ctr">
                    <a:lnL>
                      <a:noFill/>
                    </a:lnL>
                    <a:lnR>
                      <a:noFill/>
                    </a:lnR>
                    <a:lnT>
                      <a:noFill/>
                    </a:lnT>
                    <a:lnB>
                      <a:noFill/>
                    </a:lnB>
                  </a:tcPr>
                </a:tc>
                <a:tc>
                  <a:txBody>
                    <a:bodyPr/>
                    <a:lstStyle/>
                    <a:p>
                      <a:r>
                        <a:rPr lang="ja-JP" altLang="en-US" i="0">
                          <a:effectLst/>
                        </a:rPr>
                        <a:t>中国、韓国（</a:t>
                      </a:r>
                      <a:r>
                        <a:rPr lang="en-US" altLang="ja-JP" i="0">
                          <a:effectLst/>
                        </a:rPr>
                        <a:t>3</a:t>
                      </a:r>
                      <a:r>
                        <a:rPr lang="ja-JP" altLang="en-US" i="0">
                          <a:effectLst/>
                        </a:rPr>
                        <a:t>月９日午前</a:t>
                      </a:r>
                      <a:r>
                        <a:rPr lang="en-US" altLang="ja-JP" i="0">
                          <a:effectLst/>
                        </a:rPr>
                        <a:t>0</a:t>
                      </a:r>
                      <a:r>
                        <a:rPr lang="ja-JP" altLang="en-US" i="0">
                          <a:effectLst/>
                        </a:rPr>
                        <a:t>時から追加）</a:t>
                      </a:r>
                    </a:p>
                  </a:txBody>
                  <a:tcPr marL="0" marR="0" marT="0" marB="0" anchor="ctr">
                    <a:lnL>
                      <a:noFill/>
                    </a:lnL>
                    <a:lnR>
                      <a:noFill/>
                    </a:lnR>
                    <a:lnT>
                      <a:noFill/>
                    </a:lnT>
                    <a:lnB>
                      <a:noFill/>
                    </a:lnB>
                  </a:tcPr>
                </a:tc>
                <a:extLst>
                  <a:ext uri="{0D108BD9-81ED-4DB2-BD59-A6C34878D82A}">
                    <a16:rowId xmlns:a16="http://schemas.microsoft.com/office/drawing/2014/main" val="1939447956"/>
                  </a:ext>
                </a:extLst>
              </a:tr>
              <a:tr h="0">
                <a:tc>
                  <a:txBody>
                    <a:bodyPr/>
                    <a:lstStyle/>
                    <a:p>
                      <a:r>
                        <a:rPr lang="ja-JP" altLang="en-US" i="0">
                          <a:effectLst/>
                        </a:rPr>
                        <a:t>ヨーロッパ</a:t>
                      </a:r>
                    </a:p>
                  </a:txBody>
                  <a:tcPr marL="0" marR="0" marT="0" marB="0" anchor="ctr">
                    <a:lnL>
                      <a:noFill/>
                    </a:lnL>
                    <a:lnR>
                      <a:noFill/>
                    </a:lnR>
                    <a:lnT>
                      <a:noFill/>
                    </a:lnT>
                    <a:lnB>
                      <a:noFill/>
                    </a:lnB>
                  </a:tcPr>
                </a:tc>
                <a:tc>
                  <a:txBody>
                    <a:bodyPr/>
                    <a:lstStyle/>
                    <a:p>
                      <a:r>
                        <a:rPr lang="ja-JP" altLang="en-US" i="0">
                          <a:effectLst/>
                        </a:rPr>
                        <a:t>シェンゲン協定加盟国（アイスランド、ギリシャ、スロバキア、チェコ、ハンガリー、フィンランド、ポーランド、ラトビア、リトアニア）、英国、キプロス、クロアチア、サンマリノ、ブルガリア、ルーマニア（</a:t>
                      </a:r>
                      <a:r>
                        <a:rPr lang="en-US" altLang="ja-JP" i="0" dirty="0">
                          <a:effectLst/>
                        </a:rPr>
                        <a:t>3</a:t>
                      </a:r>
                      <a:r>
                        <a:rPr lang="ja-JP" altLang="en-US" i="0">
                          <a:effectLst/>
                        </a:rPr>
                        <a:t>月２１日午前</a:t>
                      </a:r>
                      <a:r>
                        <a:rPr lang="en-US" altLang="ja-JP" i="0" dirty="0">
                          <a:effectLst/>
                        </a:rPr>
                        <a:t>0</a:t>
                      </a:r>
                      <a:r>
                        <a:rPr lang="ja-JP" altLang="en-US" i="0">
                          <a:effectLst/>
                        </a:rPr>
                        <a:t>時から追加）</a:t>
                      </a:r>
                    </a:p>
                  </a:txBody>
                  <a:tcPr marL="0" marR="0" marT="0" marB="0" anchor="ctr">
                    <a:lnL>
                      <a:noFill/>
                    </a:lnL>
                    <a:lnR>
                      <a:noFill/>
                    </a:lnR>
                    <a:lnT>
                      <a:noFill/>
                    </a:lnT>
                    <a:lnB>
                      <a:noFill/>
                    </a:lnB>
                  </a:tcPr>
                </a:tc>
                <a:extLst>
                  <a:ext uri="{0D108BD9-81ED-4DB2-BD59-A6C34878D82A}">
                    <a16:rowId xmlns:a16="http://schemas.microsoft.com/office/drawing/2014/main" val="2890281849"/>
                  </a:ext>
                </a:extLst>
              </a:tr>
              <a:tr h="0">
                <a:tc>
                  <a:txBody>
                    <a:bodyPr/>
                    <a:lstStyle/>
                    <a:p>
                      <a:r>
                        <a:rPr lang="ja-JP" altLang="en-US" i="0">
                          <a:effectLst/>
                        </a:rPr>
                        <a:t>中東</a:t>
                      </a:r>
                    </a:p>
                  </a:txBody>
                  <a:tcPr marL="0" marR="0" marT="0" marB="0" anchor="ctr">
                    <a:lnL>
                      <a:noFill/>
                    </a:lnL>
                    <a:lnR>
                      <a:noFill/>
                    </a:lnR>
                    <a:lnT>
                      <a:noFill/>
                    </a:lnT>
                    <a:lnB>
                      <a:noFill/>
                    </a:lnB>
                  </a:tcPr>
                </a:tc>
                <a:tc>
                  <a:txBody>
                    <a:bodyPr/>
                    <a:lstStyle/>
                    <a:p>
                      <a:r>
                        <a:rPr lang="ja-JP" altLang="en-US" i="0" u="sng">
                          <a:effectLst/>
                        </a:rPr>
                        <a:t>イスラエル、カタール、バーレーン（３月２８日午前</a:t>
                      </a:r>
                      <a:r>
                        <a:rPr lang="en-US" altLang="ja-JP" i="0" u="sng">
                          <a:effectLst/>
                        </a:rPr>
                        <a:t>0</a:t>
                      </a:r>
                      <a:r>
                        <a:rPr lang="ja-JP" altLang="en-US" i="0" u="sng">
                          <a:effectLst/>
                        </a:rPr>
                        <a:t>時から追加）</a:t>
                      </a:r>
                      <a:endParaRPr lang="ja-JP" altLang="en-US" i="0">
                        <a:effectLst/>
                      </a:endParaRPr>
                    </a:p>
                  </a:txBody>
                  <a:tcPr marL="0" marR="0" marT="0" marB="0" anchor="ctr">
                    <a:lnL>
                      <a:noFill/>
                    </a:lnL>
                    <a:lnR>
                      <a:noFill/>
                    </a:lnR>
                    <a:lnT>
                      <a:noFill/>
                    </a:lnT>
                    <a:lnB>
                      <a:noFill/>
                    </a:lnB>
                  </a:tcPr>
                </a:tc>
                <a:extLst>
                  <a:ext uri="{0D108BD9-81ED-4DB2-BD59-A6C34878D82A}">
                    <a16:rowId xmlns:a16="http://schemas.microsoft.com/office/drawing/2014/main" val="2539039471"/>
                  </a:ext>
                </a:extLst>
              </a:tr>
              <a:tr h="0">
                <a:tc>
                  <a:txBody>
                    <a:bodyPr/>
                    <a:lstStyle/>
                    <a:p>
                      <a:r>
                        <a:rPr lang="ja-JP" altLang="en-US" i="0">
                          <a:effectLst/>
                        </a:rPr>
                        <a:t>アフリカ</a:t>
                      </a:r>
                    </a:p>
                  </a:txBody>
                  <a:tcPr marL="0" marR="0" marT="0" marB="0" anchor="ctr">
                    <a:lnL>
                      <a:noFill/>
                    </a:lnL>
                    <a:lnR>
                      <a:noFill/>
                    </a:lnR>
                    <a:lnT>
                      <a:noFill/>
                    </a:lnT>
                    <a:lnB>
                      <a:noFill/>
                    </a:lnB>
                  </a:tcPr>
                </a:tc>
                <a:tc>
                  <a:txBody>
                    <a:bodyPr/>
                    <a:lstStyle/>
                    <a:p>
                      <a:r>
                        <a:rPr lang="ja-JP" altLang="en-US" i="0">
                          <a:effectLst/>
                        </a:rPr>
                        <a:t>エジプト（</a:t>
                      </a:r>
                      <a:r>
                        <a:rPr lang="en-US" altLang="ja-JP" i="0">
                          <a:effectLst/>
                        </a:rPr>
                        <a:t>3</a:t>
                      </a:r>
                      <a:r>
                        <a:rPr lang="ja-JP" altLang="en-US" i="0">
                          <a:effectLst/>
                        </a:rPr>
                        <a:t>月２１日午前</a:t>
                      </a:r>
                      <a:r>
                        <a:rPr lang="en-US" altLang="ja-JP" i="0">
                          <a:effectLst/>
                        </a:rPr>
                        <a:t>0</a:t>
                      </a:r>
                      <a:r>
                        <a:rPr lang="ja-JP" altLang="en-US" i="0">
                          <a:effectLst/>
                        </a:rPr>
                        <a:t>時から追加）、</a:t>
                      </a:r>
                      <a:r>
                        <a:rPr lang="ja-JP" altLang="en-US" i="0" u="sng">
                          <a:effectLst/>
                        </a:rPr>
                        <a:t>コンゴ民主共和国（３月２８日午前</a:t>
                      </a:r>
                      <a:r>
                        <a:rPr lang="en-US" altLang="ja-JP" i="0" u="sng">
                          <a:effectLst/>
                        </a:rPr>
                        <a:t>0</a:t>
                      </a:r>
                      <a:r>
                        <a:rPr lang="ja-JP" altLang="en-US" i="0" u="sng">
                          <a:effectLst/>
                        </a:rPr>
                        <a:t>時から追加）</a:t>
                      </a:r>
                      <a:endParaRPr lang="ja-JP" altLang="en-US" i="0">
                        <a:effectLst/>
                      </a:endParaRPr>
                    </a:p>
                  </a:txBody>
                  <a:tcPr marL="0" marR="0" marT="0" marB="0" anchor="ctr">
                    <a:lnL>
                      <a:noFill/>
                    </a:lnL>
                    <a:lnR>
                      <a:noFill/>
                    </a:lnR>
                    <a:lnT>
                      <a:noFill/>
                    </a:lnT>
                    <a:lnB>
                      <a:noFill/>
                    </a:lnB>
                  </a:tcPr>
                </a:tc>
                <a:extLst>
                  <a:ext uri="{0D108BD9-81ED-4DB2-BD59-A6C34878D82A}">
                    <a16:rowId xmlns:a16="http://schemas.microsoft.com/office/drawing/2014/main" val="1499966920"/>
                  </a:ext>
                </a:extLst>
              </a:tr>
              <a:tr h="0">
                <a:tc>
                  <a:txBody>
                    <a:bodyPr/>
                    <a:lstStyle/>
                    <a:p>
                      <a:r>
                        <a:rPr lang="ja-JP" altLang="en-US" i="0">
                          <a:effectLst/>
                        </a:rPr>
                        <a:t>北米</a:t>
                      </a:r>
                    </a:p>
                  </a:txBody>
                  <a:tcPr marL="0" marR="0" marT="0" marB="0" anchor="ctr">
                    <a:lnL>
                      <a:noFill/>
                    </a:lnL>
                    <a:lnR>
                      <a:noFill/>
                    </a:lnR>
                    <a:lnT>
                      <a:noFill/>
                    </a:lnT>
                    <a:lnB>
                      <a:noFill/>
                    </a:lnB>
                  </a:tcPr>
                </a:tc>
                <a:tc>
                  <a:txBody>
                    <a:bodyPr/>
                    <a:lstStyle/>
                    <a:p>
                      <a:r>
                        <a:rPr lang="ja-JP" altLang="en-US" i="0">
                          <a:effectLst/>
                        </a:rPr>
                        <a:t>米国（３月</a:t>
                      </a:r>
                      <a:r>
                        <a:rPr lang="en-US" altLang="ja-JP" i="0">
                          <a:effectLst/>
                        </a:rPr>
                        <a:t>26</a:t>
                      </a:r>
                      <a:r>
                        <a:rPr lang="ja-JP" altLang="en-US" i="0">
                          <a:effectLst/>
                        </a:rPr>
                        <a:t>日午前</a:t>
                      </a:r>
                      <a:r>
                        <a:rPr lang="en-US" altLang="ja-JP" i="0">
                          <a:effectLst/>
                        </a:rPr>
                        <a:t>0</a:t>
                      </a:r>
                      <a:r>
                        <a:rPr lang="ja-JP" altLang="en-US" i="0">
                          <a:effectLst/>
                        </a:rPr>
                        <a:t>時から追加）</a:t>
                      </a:r>
                    </a:p>
                  </a:txBody>
                  <a:tcPr marL="0" marR="0" marT="0" marB="0" anchor="ctr">
                    <a:lnL>
                      <a:noFill/>
                    </a:lnL>
                    <a:lnR>
                      <a:noFill/>
                    </a:lnR>
                    <a:lnT>
                      <a:noFill/>
                    </a:lnT>
                    <a:lnB>
                      <a:noFill/>
                    </a:lnB>
                  </a:tcPr>
                </a:tc>
                <a:extLst>
                  <a:ext uri="{0D108BD9-81ED-4DB2-BD59-A6C34878D82A}">
                    <a16:rowId xmlns:a16="http://schemas.microsoft.com/office/drawing/2014/main" val="3924554088"/>
                  </a:ext>
                </a:extLst>
              </a:tr>
              <a:tr h="0">
                <a:tc>
                  <a:txBody>
                    <a:bodyPr/>
                    <a:lstStyle/>
                    <a:p>
                      <a:r>
                        <a:rPr lang="ja-JP" altLang="en-US" i="0" u="sng">
                          <a:effectLst/>
                        </a:rPr>
                        <a:t>東南アジア</a:t>
                      </a:r>
                      <a:endParaRPr lang="ja-JP" altLang="en-US" i="0">
                        <a:effectLst/>
                      </a:endParaRPr>
                    </a:p>
                  </a:txBody>
                  <a:tcPr marL="0" marR="0" marT="0" marB="0" anchor="ctr">
                    <a:lnL>
                      <a:noFill/>
                    </a:lnL>
                    <a:lnR>
                      <a:noFill/>
                    </a:lnR>
                    <a:lnT>
                      <a:noFill/>
                    </a:lnT>
                    <a:lnB>
                      <a:noFill/>
                    </a:lnB>
                  </a:tcPr>
                </a:tc>
                <a:tc>
                  <a:txBody>
                    <a:bodyPr/>
                    <a:lstStyle/>
                    <a:p>
                      <a:r>
                        <a:rPr lang="ja-JP" altLang="en-US" i="0" u="sng">
                          <a:effectLst/>
                        </a:rPr>
                        <a:t>インドネシア、シンガポール、タイ、フィリピン、ブルネイ、ベトナム、マレーシア（３月２８日午前</a:t>
                      </a:r>
                      <a:r>
                        <a:rPr lang="en-US" altLang="ja-JP" i="0" u="sng" dirty="0">
                          <a:effectLst/>
                        </a:rPr>
                        <a:t>0</a:t>
                      </a:r>
                      <a:r>
                        <a:rPr lang="ja-JP" altLang="en-US" i="0" u="sng">
                          <a:effectLst/>
                        </a:rPr>
                        <a:t>時から追加）</a:t>
                      </a:r>
                      <a:endParaRPr lang="ja-JP" altLang="en-US" i="0">
                        <a:effectLst/>
                      </a:endParaRPr>
                    </a:p>
                  </a:txBody>
                  <a:tcPr marL="0" marR="0" marT="0" marB="0" anchor="ctr">
                    <a:lnL>
                      <a:noFill/>
                    </a:lnL>
                    <a:lnR>
                      <a:noFill/>
                    </a:lnR>
                    <a:lnT>
                      <a:noFill/>
                    </a:lnT>
                    <a:lnB>
                      <a:noFill/>
                    </a:lnB>
                  </a:tcPr>
                </a:tc>
                <a:extLst>
                  <a:ext uri="{0D108BD9-81ED-4DB2-BD59-A6C34878D82A}">
                    <a16:rowId xmlns:a16="http://schemas.microsoft.com/office/drawing/2014/main" val="2174517891"/>
                  </a:ext>
                </a:extLst>
              </a:tr>
            </a:tbl>
          </a:graphicData>
        </a:graphic>
      </p:graphicFrame>
      <p:sp>
        <p:nvSpPr>
          <p:cNvPr id="4" name="正方形/長方形 3">
            <a:extLst>
              <a:ext uri="{FF2B5EF4-FFF2-40B4-BE49-F238E27FC236}">
                <a16:creationId xmlns:a16="http://schemas.microsoft.com/office/drawing/2014/main" id="{EAC38F34-7AEC-9346-A7A6-3C2401F35323}"/>
              </a:ext>
            </a:extLst>
          </p:cNvPr>
          <p:cNvSpPr/>
          <p:nvPr/>
        </p:nvSpPr>
        <p:spPr>
          <a:xfrm>
            <a:off x="310896" y="3547872"/>
            <a:ext cx="6327648" cy="55412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DA317E2E-B907-B845-AF85-A23AB21F1FF0}"/>
              </a:ext>
            </a:extLst>
          </p:cNvPr>
          <p:cNvSpPr>
            <a:spLocks noGrp="1"/>
          </p:cNvSpPr>
          <p:nvPr>
            <p:ph type="sldNum" sz="quarter" idx="12"/>
          </p:nvPr>
        </p:nvSpPr>
        <p:spPr/>
        <p:txBody>
          <a:bodyPr/>
          <a:lstStyle/>
          <a:p>
            <a:fld id="{D26F39CE-828E-974C-A2DD-8D56C23B278A}" type="slidenum">
              <a:rPr kumimoji="1" lang="ja-JP" altLang="en-US" smtClean="0"/>
              <a:t>55</a:t>
            </a:fld>
            <a:endParaRPr kumimoji="1" lang="ja-JP" altLang="en-US"/>
          </a:p>
        </p:txBody>
      </p:sp>
    </p:spTree>
    <p:extLst>
      <p:ext uri="{BB962C8B-B14F-4D97-AF65-F5344CB8AC3E}">
        <p14:creationId xmlns:p14="http://schemas.microsoft.com/office/powerpoint/2010/main" val="1361901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9881F-709C-5843-86BE-D077F199EF9D}"/>
              </a:ext>
            </a:extLst>
          </p:cNvPr>
          <p:cNvSpPr>
            <a:spLocks noGrp="1"/>
          </p:cNvSpPr>
          <p:nvPr>
            <p:ph type="title"/>
          </p:nvPr>
        </p:nvSpPr>
        <p:spPr/>
        <p:txBody>
          <a:bodyPr/>
          <a:lstStyle/>
          <a:p>
            <a:r>
              <a:rPr lang="en-US" altLang="ja-JP" dirty="0"/>
              <a:t>1. </a:t>
            </a:r>
            <a:r>
              <a:rPr lang="ja-JP" altLang="en-US"/>
              <a:t>自分を守るためにやること</a:t>
            </a:r>
            <a:endParaRPr kumimoji="1" lang="ja-JP" altLang="en-US"/>
          </a:p>
        </p:txBody>
      </p:sp>
      <p:sp>
        <p:nvSpPr>
          <p:cNvPr id="4" name="スライド番号プレースホルダー 3">
            <a:extLst>
              <a:ext uri="{FF2B5EF4-FFF2-40B4-BE49-F238E27FC236}">
                <a16:creationId xmlns:a16="http://schemas.microsoft.com/office/drawing/2014/main" id="{EDE4D0E2-CEE9-CB48-A15A-01B2E0FE3394}"/>
              </a:ext>
            </a:extLst>
          </p:cNvPr>
          <p:cNvSpPr>
            <a:spLocks noGrp="1"/>
          </p:cNvSpPr>
          <p:nvPr>
            <p:ph type="sldNum" sz="quarter" idx="12"/>
          </p:nvPr>
        </p:nvSpPr>
        <p:spPr/>
        <p:txBody>
          <a:bodyPr/>
          <a:lstStyle/>
          <a:p>
            <a:r>
              <a:rPr lang="en-US" altLang="ja-JP"/>
              <a:t>-</a:t>
            </a:r>
            <a:fld id="{D26F39CE-828E-974C-A2DD-8D56C23B278A}" type="slidenum">
              <a:rPr lang="ja-JP" altLang="en-US" smtClean="0"/>
              <a:pPr/>
              <a:t>6</a:t>
            </a:fld>
            <a:r>
              <a:rPr lang="en-US" altLang="ja-JP"/>
              <a:t>-</a:t>
            </a:r>
            <a:endParaRPr lang="ja-JP" altLang="en-US"/>
          </a:p>
        </p:txBody>
      </p:sp>
    </p:spTree>
    <p:extLst>
      <p:ext uri="{BB962C8B-B14F-4D97-AF65-F5344CB8AC3E}">
        <p14:creationId xmlns:p14="http://schemas.microsoft.com/office/powerpoint/2010/main" val="1542855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7AF0F0-4003-4743-8D2F-947D8C0FE3B6}"/>
              </a:ext>
            </a:extLst>
          </p:cNvPr>
          <p:cNvSpPr>
            <a:spLocks noGrp="1"/>
          </p:cNvSpPr>
          <p:nvPr>
            <p:ph type="title"/>
          </p:nvPr>
        </p:nvSpPr>
        <p:spPr/>
        <p:txBody>
          <a:bodyPr/>
          <a:lstStyle/>
          <a:p>
            <a:r>
              <a:rPr kumimoji="1" lang="ja-JP" altLang="en-US"/>
              <a:t>自分を守るためにやること</a:t>
            </a:r>
            <a:br>
              <a:rPr lang="en-US" altLang="ja-JP" dirty="0"/>
            </a:br>
            <a:r>
              <a:rPr lang="ja-JP" altLang="en-US" sz="1800"/>
              <a:t>自身の</a:t>
            </a:r>
            <a:r>
              <a:rPr kumimoji="1" lang="ja-JP" altLang="en-US" sz="1800"/>
              <a:t>体調に注意しましょう。</a:t>
            </a:r>
          </a:p>
        </p:txBody>
      </p:sp>
      <p:sp>
        <p:nvSpPr>
          <p:cNvPr id="3" name="コンテンツ プレースホルダー 2">
            <a:extLst>
              <a:ext uri="{FF2B5EF4-FFF2-40B4-BE49-F238E27FC236}">
                <a16:creationId xmlns:a16="http://schemas.microsoft.com/office/drawing/2014/main" id="{36CF76F8-81FC-0D44-BBC9-119799CB2662}"/>
              </a:ext>
            </a:extLst>
          </p:cNvPr>
          <p:cNvSpPr>
            <a:spLocks noGrp="1"/>
          </p:cNvSpPr>
          <p:nvPr>
            <p:ph idx="1"/>
          </p:nvPr>
        </p:nvSpPr>
        <p:spPr/>
        <p:txBody>
          <a:bodyPr/>
          <a:lstStyle/>
          <a:p>
            <a:pPr>
              <a:lnSpc>
                <a:spcPct val="150000"/>
              </a:lnSpc>
            </a:pPr>
            <a:r>
              <a:rPr lang="ja-JP" altLang="en-US" b="1"/>
              <a:t>従業員の方は、</a:t>
            </a:r>
            <a:endParaRPr lang="en-US" altLang="ja-JP" b="1" dirty="0"/>
          </a:p>
          <a:p>
            <a:pPr>
              <a:lnSpc>
                <a:spcPct val="150000"/>
              </a:lnSpc>
            </a:pPr>
            <a:r>
              <a:rPr lang="ja-JP" altLang="en-US"/>
              <a:t>業務が終わった時、自宅に着いた時、就寝する前。起きた時、家を出る時、職場に着いた時。熱っぽさや、疲労感などで</a:t>
            </a:r>
            <a:r>
              <a:rPr lang="ja-JP" altLang="en-US" b="1"/>
              <a:t>いつもとちがうな</a:t>
            </a:r>
            <a:r>
              <a:rPr lang="ja-JP" altLang="en-US"/>
              <a:t>と思った時は、無理をせず管理者に連絡をしましょう。</a:t>
            </a:r>
            <a:endParaRPr lang="en-US" altLang="ja-JP" dirty="0"/>
          </a:p>
          <a:p>
            <a:pPr>
              <a:lnSpc>
                <a:spcPct val="150000"/>
              </a:lnSpc>
            </a:pPr>
            <a:r>
              <a:rPr lang="ja-JP" altLang="en-US"/>
              <a:t>自宅でも、こまめに検温を行いましょう。</a:t>
            </a:r>
            <a:endParaRPr lang="en-US" altLang="ja-JP" dirty="0"/>
          </a:p>
          <a:p>
            <a:pPr>
              <a:lnSpc>
                <a:spcPct val="150000"/>
              </a:lnSpc>
            </a:pPr>
            <a:r>
              <a:rPr lang="ja-JP" altLang="en-US" b="1"/>
              <a:t>３７</a:t>
            </a:r>
            <a:r>
              <a:rPr lang="en-US" altLang="ja-JP" b="1" dirty="0"/>
              <a:t>.</a:t>
            </a:r>
            <a:r>
              <a:rPr lang="ja-JP" altLang="en-US" b="1"/>
              <a:t>５度以上</a:t>
            </a:r>
            <a:r>
              <a:rPr lang="ja-JP" altLang="en-US"/>
              <a:t>の発熱の場合には、管理者に報告の上自宅待機をしましょう。</a:t>
            </a:r>
            <a:endParaRPr lang="en-US" altLang="ja-JP" dirty="0"/>
          </a:p>
          <a:p>
            <a:pPr>
              <a:lnSpc>
                <a:spcPct val="150000"/>
              </a:lnSpc>
            </a:pPr>
            <a:endParaRPr lang="en-US" altLang="ja-JP" dirty="0"/>
          </a:p>
          <a:p>
            <a:pPr>
              <a:lnSpc>
                <a:spcPct val="150000"/>
              </a:lnSpc>
            </a:pPr>
            <a:r>
              <a:rPr lang="ja-JP" altLang="en-US" b="1"/>
              <a:t>管理者の方は、</a:t>
            </a:r>
            <a:endParaRPr lang="en-US" altLang="ja-JP" b="1" dirty="0"/>
          </a:p>
          <a:p>
            <a:pPr>
              <a:lnSpc>
                <a:spcPct val="150000"/>
              </a:lnSpc>
            </a:pPr>
            <a:r>
              <a:rPr lang="ja-JP" altLang="en-US"/>
              <a:t>従業員に毎日検温を徹底させ、</a:t>
            </a:r>
            <a:r>
              <a:rPr lang="ja-JP" altLang="en-US" b="1"/>
              <a:t>熱、咳などの症状がある時は</a:t>
            </a:r>
            <a:r>
              <a:rPr lang="ja-JP" altLang="en-US"/>
              <a:t>、報告をさせ、従業員には</a:t>
            </a:r>
            <a:r>
              <a:rPr lang="ja-JP" altLang="en-US" b="1"/>
              <a:t>出勤しない</a:t>
            </a:r>
            <a:r>
              <a:rPr lang="ja-JP" altLang="en-US"/>
              <a:t>ことを徹底させてください。</a:t>
            </a:r>
            <a:endParaRPr lang="en-US" altLang="ja-JP" dirty="0"/>
          </a:p>
        </p:txBody>
      </p:sp>
      <p:sp>
        <p:nvSpPr>
          <p:cNvPr id="4" name="スライド番号プレースホルダー 3">
            <a:extLst>
              <a:ext uri="{FF2B5EF4-FFF2-40B4-BE49-F238E27FC236}">
                <a16:creationId xmlns:a16="http://schemas.microsoft.com/office/drawing/2014/main" id="{6D763012-129D-B545-B07E-9EB98BC99FC9}"/>
              </a:ext>
            </a:extLst>
          </p:cNvPr>
          <p:cNvSpPr>
            <a:spLocks noGrp="1"/>
          </p:cNvSpPr>
          <p:nvPr>
            <p:ph type="sldNum" sz="quarter" idx="12"/>
          </p:nvPr>
        </p:nvSpPr>
        <p:spPr/>
        <p:txBody>
          <a:bodyPr/>
          <a:lstStyle/>
          <a:p>
            <a:r>
              <a:rPr lang="en-US" altLang="ja-JP"/>
              <a:t>-</a:t>
            </a:r>
            <a:fld id="{D26F39CE-828E-974C-A2DD-8D56C23B278A}" type="slidenum">
              <a:rPr lang="ja-JP" altLang="en-US" smtClean="0"/>
              <a:pPr/>
              <a:t>7</a:t>
            </a:fld>
            <a:r>
              <a:rPr lang="en-US" altLang="ja-JP"/>
              <a:t>-</a:t>
            </a:r>
            <a:endParaRPr lang="ja-JP" altLang="en-US"/>
          </a:p>
        </p:txBody>
      </p:sp>
    </p:spTree>
    <p:extLst>
      <p:ext uri="{BB962C8B-B14F-4D97-AF65-F5344CB8AC3E}">
        <p14:creationId xmlns:p14="http://schemas.microsoft.com/office/powerpoint/2010/main" val="286383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73F767-E724-194A-AAAF-902868BE2A9E}"/>
              </a:ext>
            </a:extLst>
          </p:cNvPr>
          <p:cNvSpPr>
            <a:spLocks noGrp="1"/>
          </p:cNvSpPr>
          <p:nvPr>
            <p:ph type="title"/>
          </p:nvPr>
        </p:nvSpPr>
        <p:spPr/>
        <p:txBody>
          <a:bodyPr/>
          <a:lstStyle/>
          <a:p>
            <a:r>
              <a:rPr lang="ja-JP" altLang="en-US"/>
              <a:t>自分の守るためにやること</a:t>
            </a:r>
            <a:br>
              <a:rPr lang="en-US" altLang="ja-JP" dirty="0"/>
            </a:br>
            <a:r>
              <a:rPr lang="ja-JP" altLang="en-US" sz="1800"/>
              <a:t>もし体調不良になったら</a:t>
            </a:r>
            <a:endParaRPr kumimoji="1" lang="ja-JP" altLang="en-US"/>
          </a:p>
        </p:txBody>
      </p:sp>
      <p:sp>
        <p:nvSpPr>
          <p:cNvPr id="3" name="コンテンツ プレースホルダー 2">
            <a:extLst>
              <a:ext uri="{FF2B5EF4-FFF2-40B4-BE49-F238E27FC236}">
                <a16:creationId xmlns:a16="http://schemas.microsoft.com/office/drawing/2014/main" id="{B02F6532-76D7-D14C-A5F9-F9C1A31CEF9C}"/>
              </a:ext>
            </a:extLst>
          </p:cNvPr>
          <p:cNvSpPr>
            <a:spLocks noGrp="1"/>
          </p:cNvSpPr>
          <p:nvPr>
            <p:ph idx="1"/>
          </p:nvPr>
        </p:nvSpPr>
        <p:spPr>
          <a:xfrm>
            <a:off x="471488" y="2637436"/>
            <a:ext cx="5915025" cy="6976464"/>
          </a:xfrm>
        </p:spPr>
        <p:txBody>
          <a:bodyPr/>
          <a:lstStyle/>
          <a:p>
            <a:pPr>
              <a:lnSpc>
                <a:spcPct val="150000"/>
              </a:lnSpc>
            </a:pPr>
            <a:r>
              <a:rPr lang="ja-JP" altLang="en-US" sz="1400" b="1"/>
              <a:t>従業員の方は、</a:t>
            </a:r>
            <a:endParaRPr lang="en-US" altLang="ja-JP" sz="1400" dirty="0"/>
          </a:p>
          <a:p>
            <a:pPr>
              <a:lnSpc>
                <a:spcPct val="150000"/>
              </a:lnSpc>
            </a:pPr>
            <a:r>
              <a:rPr lang="ja-JP" altLang="en-US" sz="1400"/>
              <a:t>発熱が４日間以上続く場合は、「</a:t>
            </a:r>
            <a:r>
              <a:rPr lang="ja-JP" altLang="en-US" sz="1400" b="1"/>
              <a:t>帰国者・接触者相談センター</a:t>
            </a:r>
            <a:r>
              <a:rPr lang="ja-JP" altLang="en-US" sz="1400"/>
              <a:t>」に問い合わせの上、保健所から案内される感染症指定医療機関を受診しましょう。検査により、陽性が判明した場合は会社に報告をしてください。</a:t>
            </a:r>
            <a:endParaRPr lang="en-US" altLang="ja-JP" sz="1400" dirty="0"/>
          </a:p>
          <a:p>
            <a:pPr>
              <a:lnSpc>
                <a:spcPct val="150000"/>
              </a:lnSpc>
            </a:pPr>
            <a:endParaRPr lang="en-US" altLang="ja-JP" sz="1400" dirty="0"/>
          </a:p>
          <a:p>
            <a:pPr>
              <a:lnSpc>
                <a:spcPct val="150000"/>
              </a:lnSpc>
            </a:pPr>
            <a:r>
              <a:rPr lang="ja-JP" altLang="en-US" sz="1400" b="1"/>
              <a:t>管理者の方は、</a:t>
            </a:r>
            <a:endParaRPr lang="en-US" altLang="ja-JP" sz="1400" dirty="0"/>
          </a:p>
          <a:p>
            <a:pPr>
              <a:lnSpc>
                <a:spcPct val="150000"/>
              </a:lnSpc>
            </a:pPr>
            <a:r>
              <a:rPr lang="ja-JP" altLang="en-US" sz="1400"/>
              <a:t>該当者との濃厚接触者リストを作成の上、リストにある従業員・宿泊客に体調についての確認を行うとともに、従業員については自宅待機、宿泊者への連絡を行なってください。</a:t>
            </a:r>
            <a:endParaRPr lang="en-US" altLang="ja-JP" sz="1400" dirty="0"/>
          </a:p>
          <a:p>
            <a:pPr>
              <a:lnSpc>
                <a:spcPct val="150000"/>
              </a:lnSpc>
            </a:pPr>
            <a:r>
              <a:rPr lang="ja-JP" altLang="en-US" sz="1400"/>
              <a:t>地域保健所が設ける「</a:t>
            </a:r>
            <a:r>
              <a:rPr lang="ja-JP" altLang="en-US" sz="1400" b="1"/>
              <a:t>帰国者・接触者相談センター </a:t>
            </a:r>
            <a:r>
              <a:rPr lang="ja-JP" altLang="en-US" sz="1400"/>
              <a:t>」へ感染者の発生について報告を行なってください。</a:t>
            </a:r>
            <a:endParaRPr lang="en-US" altLang="ja-JP" sz="1400" dirty="0"/>
          </a:p>
          <a:p>
            <a:pPr>
              <a:lnSpc>
                <a:spcPct val="150000"/>
              </a:lnSpc>
            </a:pPr>
            <a:endParaRPr lang="en-US" altLang="ja-JP" sz="1400" dirty="0"/>
          </a:p>
          <a:p>
            <a:pPr>
              <a:lnSpc>
                <a:spcPct val="150000"/>
              </a:lnSpc>
            </a:pPr>
            <a:r>
              <a:rPr kumimoji="1" lang="ja-JP" altLang="en-US" sz="1400" b="1"/>
              <a:t>従業員の方は、</a:t>
            </a:r>
            <a:endParaRPr kumimoji="1" lang="en-US" altLang="ja-JP" sz="1400" b="1" dirty="0"/>
          </a:p>
          <a:p>
            <a:pPr>
              <a:lnSpc>
                <a:spcPct val="150000"/>
              </a:lnSpc>
            </a:pPr>
            <a:r>
              <a:rPr lang="ja-JP" altLang="en-US" sz="1400"/>
              <a:t>該当者が使用した机、パソコン、ドア、エレベーターについて消毒を行ってください。</a:t>
            </a:r>
            <a:endParaRPr lang="en-US" altLang="ja-JP" sz="1400" dirty="0"/>
          </a:p>
          <a:p>
            <a:pPr>
              <a:lnSpc>
                <a:spcPct val="150000"/>
              </a:lnSpc>
            </a:pPr>
            <a:endParaRPr lang="en-US" altLang="ja-JP" sz="1400" dirty="0"/>
          </a:p>
          <a:p>
            <a:pPr>
              <a:lnSpc>
                <a:spcPct val="150000"/>
              </a:lnSpc>
            </a:pPr>
            <a:r>
              <a:rPr kumimoji="1" lang="ja-JP" altLang="en-US" sz="1400" b="1"/>
              <a:t>管理者の方は、</a:t>
            </a:r>
            <a:endParaRPr kumimoji="1" lang="en-US" altLang="ja-JP" sz="1400" b="1" dirty="0"/>
          </a:p>
          <a:p>
            <a:pPr>
              <a:lnSpc>
                <a:spcPct val="150000"/>
              </a:lnSpc>
            </a:pPr>
            <a:r>
              <a:rPr lang="ja-JP" altLang="en-US" sz="1400"/>
              <a:t>消毒の実施を指導し、完了時には確認をおこなってください。</a:t>
            </a:r>
            <a:endParaRPr kumimoji="1" lang="ja-JP" altLang="en-US" sz="1400"/>
          </a:p>
        </p:txBody>
      </p:sp>
      <p:sp>
        <p:nvSpPr>
          <p:cNvPr id="4" name="スライド番号プレースホルダー 3">
            <a:extLst>
              <a:ext uri="{FF2B5EF4-FFF2-40B4-BE49-F238E27FC236}">
                <a16:creationId xmlns:a16="http://schemas.microsoft.com/office/drawing/2014/main" id="{41C38651-4CEE-564A-A886-5F548D6ADE0D}"/>
              </a:ext>
            </a:extLst>
          </p:cNvPr>
          <p:cNvSpPr>
            <a:spLocks noGrp="1"/>
          </p:cNvSpPr>
          <p:nvPr>
            <p:ph type="sldNum" sz="quarter" idx="12"/>
          </p:nvPr>
        </p:nvSpPr>
        <p:spPr/>
        <p:txBody>
          <a:bodyPr/>
          <a:lstStyle/>
          <a:p>
            <a:r>
              <a:rPr lang="en-US" altLang="ja-JP"/>
              <a:t>-</a:t>
            </a:r>
            <a:fld id="{D26F39CE-828E-974C-A2DD-8D56C23B278A}" type="slidenum">
              <a:rPr lang="ja-JP" altLang="en-US" smtClean="0"/>
              <a:pPr/>
              <a:t>8</a:t>
            </a:fld>
            <a:r>
              <a:rPr lang="en-US" altLang="ja-JP"/>
              <a:t>-</a:t>
            </a:r>
            <a:endParaRPr lang="ja-JP" altLang="en-US"/>
          </a:p>
        </p:txBody>
      </p:sp>
    </p:spTree>
    <p:extLst>
      <p:ext uri="{BB962C8B-B14F-4D97-AF65-F5344CB8AC3E}">
        <p14:creationId xmlns:p14="http://schemas.microsoft.com/office/powerpoint/2010/main" val="3271218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5C314F-71EC-8D45-B8E8-04FBEF4C3771}"/>
              </a:ext>
            </a:extLst>
          </p:cNvPr>
          <p:cNvSpPr>
            <a:spLocks noGrp="1"/>
          </p:cNvSpPr>
          <p:nvPr>
            <p:ph type="title"/>
          </p:nvPr>
        </p:nvSpPr>
        <p:spPr/>
        <p:txBody>
          <a:bodyPr/>
          <a:lstStyle/>
          <a:p>
            <a:r>
              <a:rPr lang="ja-JP" altLang="en-US"/>
              <a:t>自分を守るためにやること</a:t>
            </a:r>
            <a:br>
              <a:rPr lang="en-US" altLang="ja-JP" dirty="0"/>
            </a:br>
            <a:r>
              <a:rPr lang="ja-JP" altLang="en-US" sz="1800"/>
              <a:t>手洗い</a:t>
            </a:r>
            <a:endParaRPr kumimoji="1" lang="ja-JP" altLang="en-US" sz="1800"/>
          </a:p>
        </p:txBody>
      </p:sp>
      <p:sp>
        <p:nvSpPr>
          <p:cNvPr id="3" name="コンテンツ プレースホルダー 2">
            <a:extLst>
              <a:ext uri="{FF2B5EF4-FFF2-40B4-BE49-F238E27FC236}">
                <a16:creationId xmlns:a16="http://schemas.microsoft.com/office/drawing/2014/main" id="{2C55065C-3C26-B64A-A23C-54F9C1D8D221}"/>
              </a:ext>
            </a:extLst>
          </p:cNvPr>
          <p:cNvSpPr>
            <a:spLocks noGrp="1"/>
          </p:cNvSpPr>
          <p:nvPr>
            <p:ph idx="1"/>
          </p:nvPr>
        </p:nvSpPr>
        <p:spPr/>
        <p:txBody>
          <a:bodyPr/>
          <a:lstStyle/>
          <a:p>
            <a:pPr>
              <a:lnSpc>
                <a:spcPct val="150000"/>
              </a:lnSpc>
            </a:pPr>
            <a:r>
              <a:rPr lang="ja-JP" altLang="en-US"/>
              <a:t>感染予防の基本は、「自分が感染しない、人にうつさないための対策 を行うことです。</a:t>
            </a:r>
            <a:endParaRPr lang="en-US" altLang="ja-JP" dirty="0"/>
          </a:p>
          <a:p>
            <a:pPr>
              <a:lnSpc>
                <a:spcPct val="150000"/>
              </a:lnSpc>
            </a:pPr>
            <a:endParaRPr lang="en-US" altLang="ja-JP" b="1" dirty="0"/>
          </a:p>
          <a:p>
            <a:pPr>
              <a:lnSpc>
                <a:spcPct val="150000"/>
              </a:lnSpc>
            </a:pPr>
            <a:r>
              <a:rPr lang="ja-JP" altLang="en-US" b="1"/>
              <a:t>コロナウィルスはどこから感染するのでしょう？</a:t>
            </a:r>
            <a:endParaRPr lang="en-US" altLang="ja-JP" b="1" dirty="0"/>
          </a:p>
          <a:p>
            <a:pPr>
              <a:lnSpc>
                <a:spcPct val="150000"/>
              </a:lnSpc>
            </a:pPr>
            <a:r>
              <a:rPr lang="ja-JP" altLang="en-US"/>
              <a:t>ウイルスは粘膜</a:t>
            </a:r>
            <a:r>
              <a:rPr lang="en-US" altLang="ja-JP" dirty="0"/>
              <a:t>(</a:t>
            </a:r>
            <a:r>
              <a:rPr lang="ja-JP" altLang="en-US"/>
              <a:t>眼、鼻、口など</a:t>
            </a:r>
            <a:r>
              <a:rPr lang="en-US" altLang="ja-JP" dirty="0"/>
              <a:t>)</a:t>
            </a:r>
            <a:r>
              <a:rPr lang="ja-JP" altLang="en-US"/>
              <a:t>から体の中に持ち込まれます。下図のように手洗しない手で眼や鼻、口に触れるのは避 けましょう。 </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pPr>
              <a:lnSpc>
                <a:spcPct val="150000"/>
              </a:lnSpc>
            </a:pPr>
            <a:r>
              <a:rPr lang="ja-JP" altLang="en-US" b="1"/>
              <a:t>管理者は、</a:t>
            </a:r>
            <a:endParaRPr lang="en-US" altLang="ja-JP" b="1" dirty="0"/>
          </a:p>
          <a:p>
            <a:pPr>
              <a:lnSpc>
                <a:spcPct val="150000"/>
              </a:lnSpc>
            </a:pPr>
            <a:r>
              <a:rPr lang="ja-JP" altLang="en-US" b="1"/>
              <a:t>従業員の手指消毒の環境を準備し、徹底させ、記録をしましょう。</a:t>
            </a:r>
            <a:endParaRPr lang="en-US" altLang="ja-JP" b="1" dirty="0"/>
          </a:p>
          <a:p>
            <a:pPr>
              <a:lnSpc>
                <a:spcPct val="150000"/>
              </a:lnSpc>
            </a:pPr>
            <a:r>
              <a:rPr lang="ja-JP" altLang="en-US" b="1"/>
              <a:t>従業員は、</a:t>
            </a:r>
            <a:endParaRPr lang="en-US" altLang="ja-JP" b="1" dirty="0"/>
          </a:p>
          <a:p>
            <a:pPr>
              <a:lnSpc>
                <a:spcPct val="150000"/>
              </a:lnSpc>
            </a:pPr>
            <a:r>
              <a:rPr lang="ja-JP" altLang="en-US" b="1"/>
              <a:t>こまめな手指消毒を実施しましょう。</a:t>
            </a:r>
            <a:endParaRPr lang="en-US" altLang="ja-JP" dirty="0"/>
          </a:p>
          <a:p>
            <a:pPr>
              <a:lnSpc>
                <a:spcPct val="150000"/>
              </a:lnSpc>
            </a:pPr>
            <a:endParaRPr lang="en-US" altLang="ja-JP" dirty="0"/>
          </a:p>
          <a:p>
            <a:endParaRPr lang="en-US" altLang="ja-JP" dirty="0"/>
          </a:p>
          <a:p>
            <a:endParaRPr lang="en-US" altLang="ja-JP" dirty="0"/>
          </a:p>
          <a:p>
            <a:endParaRPr lang="en-US" altLang="ja-JP" dirty="0"/>
          </a:p>
          <a:p>
            <a:endParaRPr lang="en-US" altLang="ja-JP" dirty="0"/>
          </a:p>
          <a:p>
            <a:endParaRPr lang="ja-JP" altLang="en-US"/>
          </a:p>
          <a:p>
            <a:endParaRPr lang="ja-JP" altLang="en-US"/>
          </a:p>
        </p:txBody>
      </p:sp>
      <p:sp>
        <p:nvSpPr>
          <p:cNvPr id="4" name="スライド番号プレースホルダー 3">
            <a:extLst>
              <a:ext uri="{FF2B5EF4-FFF2-40B4-BE49-F238E27FC236}">
                <a16:creationId xmlns:a16="http://schemas.microsoft.com/office/drawing/2014/main" id="{F6723DF3-DC07-C046-B40B-5990CE847350}"/>
              </a:ext>
            </a:extLst>
          </p:cNvPr>
          <p:cNvSpPr>
            <a:spLocks noGrp="1"/>
          </p:cNvSpPr>
          <p:nvPr>
            <p:ph type="sldNum" sz="quarter" idx="12"/>
          </p:nvPr>
        </p:nvSpPr>
        <p:spPr/>
        <p:txBody>
          <a:bodyPr/>
          <a:lstStyle/>
          <a:p>
            <a:r>
              <a:rPr lang="en-US" altLang="ja-JP"/>
              <a:t>-</a:t>
            </a:r>
            <a:fld id="{D26F39CE-828E-974C-A2DD-8D56C23B278A}" type="slidenum">
              <a:rPr lang="ja-JP" altLang="en-US" smtClean="0"/>
              <a:pPr/>
              <a:t>9</a:t>
            </a:fld>
            <a:r>
              <a:rPr lang="en-US" altLang="ja-JP"/>
              <a:t>-</a:t>
            </a:r>
            <a:endParaRPr lang="ja-JP" altLang="en-US"/>
          </a:p>
        </p:txBody>
      </p:sp>
      <p:pic>
        <p:nvPicPr>
          <p:cNvPr id="5" name="図 4">
            <a:extLst>
              <a:ext uri="{FF2B5EF4-FFF2-40B4-BE49-F238E27FC236}">
                <a16:creationId xmlns:a16="http://schemas.microsoft.com/office/drawing/2014/main" id="{3784921F-D253-774A-A3A5-BC751E140503}"/>
              </a:ext>
            </a:extLst>
          </p:cNvPr>
          <p:cNvPicPr>
            <a:picLocks noChangeAspect="1"/>
          </p:cNvPicPr>
          <p:nvPr/>
        </p:nvPicPr>
        <p:blipFill>
          <a:blip r:embed="rId2"/>
          <a:stretch>
            <a:fillRect/>
          </a:stretch>
        </p:blipFill>
        <p:spPr>
          <a:xfrm>
            <a:off x="1565751" y="5595079"/>
            <a:ext cx="3457445" cy="1074494"/>
          </a:xfrm>
          <a:prstGeom prst="rect">
            <a:avLst/>
          </a:prstGeom>
        </p:spPr>
      </p:pic>
    </p:spTree>
    <p:extLst>
      <p:ext uri="{BB962C8B-B14F-4D97-AF65-F5344CB8AC3E}">
        <p14:creationId xmlns:p14="http://schemas.microsoft.com/office/powerpoint/2010/main" val="239609858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644D15F-FBBE-CB4B-93C1-53A85ECDB702}" vid="{9F51CEC0-2E07-5B4D-A867-1D19B1CEEA0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2335</TotalTime>
  <Words>8052</Words>
  <Application>Microsoft Macintosh PowerPoint</Application>
  <PresentationFormat>ユーザー設定</PresentationFormat>
  <Paragraphs>819</Paragraphs>
  <Slides>55</Slides>
  <Notes>7</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55</vt:i4>
      </vt:variant>
    </vt:vector>
  </HeadingPairs>
  <TitlesOfParts>
    <vt:vector size="63" baseType="lpstr">
      <vt:lpstr>MS PGothic</vt:lpstr>
      <vt:lpstr>MS Gothic</vt:lpstr>
      <vt:lpstr>Meiryo</vt:lpstr>
      <vt:lpstr>Meiryo</vt:lpstr>
      <vt:lpstr>游ゴシック</vt:lpstr>
      <vt:lpstr>Arial</vt:lpstr>
      <vt:lpstr>Calibri</vt:lpstr>
      <vt:lpstr>Office テーマ</vt:lpstr>
      <vt:lpstr>PowerPoint プレゼンテーション</vt:lpstr>
      <vt:lpstr>目次</vt:lpstr>
      <vt:lpstr>PowerPoint プレゼンテーション</vt:lpstr>
      <vt:lpstr>1. 本マニュアルの目的</vt:lpstr>
      <vt:lpstr>はじめに </vt:lpstr>
      <vt:lpstr>1. 自分を守るためにやること</vt:lpstr>
      <vt:lpstr>自分を守るためにやること 自身の体調に注意しましょう。</vt:lpstr>
      <vt:lpstr>自分の守るためにやること もし体調不良になったら</vt:lpstr>
      <vt:lpstr>自分を守るためにやること 手洗い</vt:lpstr>
      <vt:lpstr>自分を守るためにやること 手洗い</vt:lpstr>
      <vt:lpstr>自分を守るためにやること 手の消毒</vt:lpstr>
      <vt:lpstr>自分の守るためにやること 個人防護具：感染者対応時</vt:lpstr>
      <vt:lpstr>自分の守るためにやること マスクが必要な場面の一例 </vt:lpstr>
      <vt:lpstr>自分の守るためにやること 個人防護具：マスクの常時装着</vt:lpstr>
      <vt:lpstr>自分の守るためにやること マスクを使う際の注意点 </vt:lpstr>
      <vt:lpstr>自分の守るためにやること 手袋が必要な場面の一例 </vt:lpstr>
      <vt:lpstr>自分の守るためにやること 手袋を使う際の注意点 </vt:lpstr>
      <vt:lpstr>自分の守るためにやること 手袋の外し方   手を汚染させないように外す </vt:lpstr>
      <vt:lpstr>自分の守るためにやること 防護具のつけ方はずし方　汚染させないように外す </vt:lpstr>
      <vt:lpstr>2. 施設内に持ち込まない  広めないための工夫と対策 </vt:lpstr>
      <vt:lpstr>施設内に持ち込まないための工夫と対策 感染対策における従業員の役割  </vt:lpstr>
      <vt:lpstr>施設内に持ち込まないための工夫と対策 従業員へ始業前に検温と体調チェックを実施しましょう </vt:lpstr>
      <vt:lpstr>施設内に持ち込まないための工夫と対策 宿泊者へチェックイン時に検温と質問票を行いましょう </vt:lpstr>
      <vt:lpstr>施設内に持ち込まないための工夫と対策 宿泊者の手指衛生、咳エチケット対策の支援 </vt:lpstr>
      <vt:lpstr>施設内に持ち込まないための工夫と対策 感染が疑われる宿泊者をみつけたら </vt:lpstr>
      <vt:lpstr>施設内に持ち込まないための工夫と対策 感染が疑われる宿泊者をみつけたら </vt:lpstr>
      <vt:lpstr>施設内に持ち込まないための工夫と対策 感染が疑われる宿泊者をみつけたら </vt:lpstr>
      <vt:lpstr>発病時対応</vt:lpstr>
      <vt:lpstr>発病時対応</vt:lpstr>
      <vt:lpstr>発病時対応</vt:lpstr>
      <vt:lpstr>施設内に持ち込まないための工夫と対策 感染が疑われる宿泊者をみつけたら </vt:lpstr>
      <vt:lpstr>施設内に持ち込まないための工夫と対策 感染が疑われる宿泊者をみつけたら </vt:lpstr>
      <vt:lpstr>3. 感染経路別予防策  感染が疑われる宿泊者・軽度発症者の宿泊に対応した 感染を広めないための工夫と対策</vt:lpstr>
      <vt:lpstr>PowerPoint プレゼンテーション</vt:lpstr>
      <vt:lpstr>PowerPoint プレゼンテーション</vt:lpstr>
      <vt:lpstr>PowerPoint プレゼンテーション</vt:lpstr>
      <vt:lpstr>感染経路別予防策 新型コロナウイルス感染症の感染対策 </vt:lpstr>
      <vt:lpstr>感染経路別予防策 対象者の隔離：滞在部屋</vt:lpstr>
      <vt:lpstr>感染経路別予防策 対象者の隔離：ゾーニングの設置</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感染経路別予防策 対象者の隔離：清掃</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感染経路別予防策 対象者の隔離：リネン</vt:lpstr>
      <vt:lpstr>4. 情報一覧</vt:lpstr>
      <vt:lpstr>資料：厚生労働省ガイドライン</vt:lpstr>
      <vt:lpstr>PowerPoint プレゼンテーション</vt:lpstr>
      <vt:lpstr>資料：入国者検疫強化状況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高木 裕</dc:creator>
  <cp:lastModifiedBy>高木 裕</cp:lastModifiedBy>
  <cp:revision>60</cp:revision>
  <cp:lastPrinted>2020-04-05T10:08:16Z</cp:lastPrinted>
  <dcterms:created xsi:type="dcterms:W3CDTF">2020-03-30T04:51:18Z</dcterms:created>
  <dcterms:modified xsi:type="dcterms:W3CDTF">2020-04-05T10:08:30Z</dcterms:modified>
</cp:coreProperties>
</file>